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62" r:id="rId3"/>
    <p:sldId id="283" r:id="rId4"/>
    <p:sldId id="284" r:id="rId5"/>
    <p:sldId id="264" r:id="rId6"/>
    <p:sldId id="259" r:id="rId7"/>
    <p:sldId id="279" r:id="rId8"/>
    <p:sldId id="276" r:id="rId9"/>
    <p:sldId id="265" r:id="rId10"/>
    <p:sldId id="268" r:id="rId11"/>
    <p:sldId id="291" r:id="rId12"/>
    <p:sldId id="277" r:id="rId13"/>
    <p:sldId id="267" r:id="rId14"/>
    <p:sldId id="260" r:id="rId15"/>
    <p:sldId id="278" r:id="rId16"/>
    <p:sldId id="266" r:id="rId17"/>
    <p:sldId id="288" r:id="rId18"/>
    <p:sldId id="272" r:id="rId19"/>
    <p:sldId id="285" r:id="rId20"/>
    <p:sldId id="273" r:id="rId21"/>
    <p:sldId id="287" r:id="rId22"/>
    <p:sldId id="286" r:id="rId23"/>
    <p:sldId id="280" r:id="rId24"/>
    <p:sldId id="289" r:id="rId25"/>
    <p:sldId id="271" r:id="rId26"/>
    <p:sldId id="290" r:id="rId27"/>
    <p:sldId id="270" r:id="rId28"/>
    <p:sldId id="269" r:id="rId29"/>
    <p:sldId id="2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1" autoAdjust="0"/>
    <p:restoredTop sz="47196" autoAdjust="0"/>
  </p:normalViewPr>
  <p:slideViewPr>
    <p:cSldViewPr snapToGrid="0" snapToObjects="1">
      <p:cViewPr varScale="1">
        <p:scale>
          <a:sx n="46" d="100"/>
          <a:sy n="46" d="100"/>
        </p:scale>
        <p:origin x="1740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29D742-81E5-4BC3-84F3-FF550F58AF75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A130F1-FABE-43A3-A457-ED1F4441B205}">
      <dgm:prSet phldrT="[Text]" phldr="1"/>
      <dgm:spPr/>
      <dgm:t>
        <a:bodyPr/>
        <a:lstStyle/>
        <a:p>
          <a:endParaRPr lang="en-US" dirty="0"/>
        </a:p>
      </dgm:t>
    </dgm:pt>
    <dgm:pt modelId="{3A14C776-CA3D-4592-8539-3EEF042B3BB6}" type="parTrans" cxnId="{6295F210-D420-4492-96DE-E327060C101A}">
      <dgm:prSet/>
      <dgm:spPr/>
      <dgm:t>
        <a:bodyPr/>
        <a:lstStyle/>
        <a:p>
          <a:endParaRPr lang="en-US"/>
        </a:p>
      </dgm:t>
    </dgm:pt>
    <dgm:pt modelId="{94AE38FD-A252-4FA8-9BB3-9844ACDF679D}" type="sibTrans" cxnId="{6295F210-D420-4492-96DE-E327060C101A}">
      <dgm:prSet/>
      <dgm:spPr/>
      <dgm:t>
        <a:bodyPr/>
        <a:lstStyle/>
        <a:p>
          <a:endParaRPr lang="en-US"/>
        </a:p>
      </dgm:t>
    </dgm:pt>
    <dgm:pt modelId="{F17A2294-271A-408D-A252-EC83E852A8D9}">
      <dgm:prSet phldrT="[Text]" phldr="1"/>
      <dgm:spPr/>
      <dgm:t>
        <a:bodyPr/>
        <a:lstStyle/>
        <a:p>
          <a:endParaRPr lang="en-US"/>
        </a:p>
      </dgm:t>
    </dgm:pt>
    <dgm:pt modelId="{6E174FD9-8288-41AA-BBA1-2A12AB31CDC0}" type="parTrans" cxnId="{FF4E97F2-B228-4A26-9424-3DA8B2BC3492}">
      <dgm:prSet/>
      <dgm:spPr/>
      <dgm:t>
        <a:bodyPr/>
        <a:lstStyle/>
        <a:p>
          <a:endParaRPr lang="en-US"/>
        </a:p>
      </dgm:t>
    </dgm:pt>
    <dgm:pt modelId="{EE360C93-6AE7-49E3-8A66-BAC0625D2328}" type="sibTrans" cxnId="{FF4E97F2-B228-4A26-9424-3DA8B2BC3492}">
      <dgm:prSet/>
      <dgm:spPr/>
      <dgm:t>
        <a:bodyPr/>
        <a:lstStyle/>
        <a:p>
          <a:endParaRPr lang="en-US"/>
        </a:p>
      </dgm:t>
    </dgm:pt>
    <dgm:pt modelId="{6DC7BB4D-5BB6-4278-AFB3-6783302726DA}">
      <dgm:prSet phldrT="[Text]" phldr="1"/>
      <dgm:spPr/>
      <dgm:t>
        <a:bodyPr/>
        <a:lstStyle/>
        <a:p>
          <a:endParaRPr lang="en-US" dirty="0"/>
        </a:p>
      </dgm:t>
    </dgm:pt>
    <dgm:pt modelId="{5812E3D9-0E97-401C-9297-E6DD9A6630C1}" type="sibTrans" cxnId="{1C4A0F34-F59B-4D4B-92DF-A74521A7F4B3}">
      <dgm:prSet/>
      <dgm:spPr/>
      <dgm:t>
        <a:bodyPr/>
        <a:lstStyle/>
        <a:p>
          <a:endParaRPr lang="en-US"/>
        </a:p>
      </dgm:t>
    </dgm:pt>
    <dgm:pt modelId="{1EEBFBC3-458C-460F-A8AE-071801A62AE6}" type="parTrans" cxnId="{1C4A0F34-F59B-4D4B-92DF-A74521A7F4B3}">
      <dgm:prSet/>
      <dgm:spPr/>
      <dgm:t>
        <a:bodyPr/>
        <a:lstStyle/>
        <a:p>
          <a:endParaRPr lang="en-US"/>
        </a:p>
      </dgm:t>
    </dgm:pt>
    <dgm:pt modelId="{DD2872EA-1EBF-4D63-B49B-30D376BA1C37}">
      <dgm:prSet phldrT="[Text]" phldr="1"/>
      <dgm:spPr/>
      <dgm:t>
        <a:bodyPr/>
        <a:lstStyle/>
        <a:p>
          <a:endParaRPr lang="en-US" dirty="0"/>
        </a:p>
      </dgm:t>
    </dgm:pt>
    <dgm:pt modelId="{093BE054-7912-432C-AD64-85B042A5C8F1}" type="sibTrans" cxnId="{93534B08-FFC0-4836-ABE9-6761509472DC}">
      <dgm:prSet/>
      <dgm:spPr/>
      <dgm:t>
        <a:bodyPr/>
        <a:lstStyle/>
        <a:p>
          <a:endParaRPr lang="en-US"/>
        </a:p>
      </dgm:t>
    </dgm:pt>
    <dgm:pt modelId="{5428D4E7-6CDD-457B-AA9B-A54EB7DF79F2}" type="parTrans" cxnId="{93534B08-FFC0-4836-ABE9-6761509472DC}">
      <dgm:prSet/>
      <dgm:spPr/>
      <dgm:t>
        <a:bodyPr/>
        <a:lstStyle/>
        <a:p>
          <a:endParaRPr lang="en-US"/>
        </a:p>
      </dgm:t>
    </dgm:pt>
    <dgm:pt modelId="{D5C1135A-637B-4F54-AEFC-124F73F71E52}" type="pres">
      <dgm:prSet presAssocID="{7629D742-81E5-4BC3-84F3-FF550F58AF75}" presName="Name0" presStyleCnt="0">
        <dgm:presLayoutVars>
          <dgm:dir/>
        </dgm:presLayoutVars>
      </dgm:prSet>
      <dgm:spPr/>
    </dgm:pt>
    <dgm:pt modelId="{B3ED35A9-4286-4B4A-B943-5F605C5E64D1}" type="pres">
      <dgm:prSet presAssocID="{94A130F1-FABE-43A3-A457-ED1F4441B205}" presName="composite" presStyleCnt="0"/>
      <dgm:spPr/>
    </dgm:pt>
    <dgm:pt modelId="{FAF053D1-2968-42E4-BBC1-F6E7341CF5DF}" type="pres">
      <dgm:prSet presAssocID="{94A130F1-FABE-43A3-A457-ED1F4441B205}" presName="rect2" presStyleLbl="revTx" presStyleIdx="0" presStyleCnt="4">
        <dgm:presLayoutVars>
          <dgm:bulletEnabled val="1"/>
        </dgm:presLayoutVars>
      </dgm:prSet>
      <dgm:spPr/>
    </dgm:pt>
    <dgm:pt modelId="{69323F8C-0E0B-4424-9E8A-6305A11D1247}" type="pres">
      <dgm:prSet presAssocID="{94A130F1-FABE-43A3-A457-ED1F4441B205}" presName="rect1" presStyleLbl="align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208237E-A211-4A9D-9B2A-B4A7B5912659}" type="pres">
      <dgm:prSet presAssocID="{94AE38FD-A252-4FA8-9BB3-9844ACDF679D}" presName="sibTrans" presStyleCnt="0"/>
      <dgm:spPr/>
    </dgm:pt>
    <dgm:pt modelId="{E173D9B3-EBF3-4BEF-914A-F413717CB9C2}" type="pres">
      <dgm:prSet presAssocID="{F17A2294-271A-408D-A252-EC83E852A8D9}" presName="composite" presStyleCnt="0"/>
      <dgm:spPr/>
    </dgm:pt>
    <dgm:pt modelId="{7C652699-8E6D-4FD5-83B1-37FC2D64CF40}" type="pres">
      <dgm:prSet presAssocID="{F17A2294-271A-408D-A252-EC83E852A8D9}" presName="rect2" presStyleLbl="revTx" presStyleIdx="1" presStyleCnt="4">
        <dgm:presLayoutVars>
          <dgm:bulletEnabled val="1"/>
        </dgm:presLayoutVars>
      </dgm:prSet>
      <dgm:spPr/>
    </dgm:pt>
    <dgm:pt modelId="{2B620016-C482-4D49-BAA2-C12D8223C162}" type="pres">
      <dgm:prSet presAssocID="{F17A2294-271A-408D-A252-EC83E852A8D9}" presName="rect1" presStyleLbl="alignImgPlace1" presStyleIdx="1" presStyleCnt="4"/>
      <dgm:spPr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</dgm:spPr>
    </dgm:pt>
    <dgm:pt modelId="{3EF33BA3-F5EA-4FDE-A3C2-5D7BDBBE44BE}" type="pres">
      <dgm:prSet presAssocID="{EE360C93-6AE7-49E3-8A66-BAC0625D2328}" presName="sibTrans" presStyleCnt="0"/>
      <dgm:spPr/>
    </dgm:pt>
    <dgm:pt modelId="{AFA15E1A-B92C-4897-BED1-E33F307B6AA0}" type="pres">
      <dgm:prSet presAssocID="{DD2872EA-1EBF-4D63-B49B-30D376BA1C37}" presName="composite" presStyleCnt="0"/>
      <dgm:spPr/>
    </dgm:pt>
    <dgm:pt modelId="{753406A8-8E44-44C8-8879-95E086F9A4CC}" type="pres">
      <dgm:prSet presAssocID="{DD2872EA-1EBF-4D63-B49B-30D376BA1C37}" presName="rect2" presStyleLbl="revTx" presStyleIdx="2" presStyleCnt="4">
        <dgm:presLayoutVars>
          <dgm:bulletEnabled val="1"/>
        </dgm:presLayoutVars>
      </dgm:prSet>
      <dgm:spPr/>
    </dgm:pt>
    <dgm:pt modelId="{685E82A7-2F04-4C34-90F5-BB0F19EC0E8D}" type="pres">
      <dgm:prSet presAssocID="{DD2872EA-1EBF-4D63-B49B-30D376BA1C37}" presName="rect1" presStyleLbl="align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78FD37D-7CB4-4450-A451-87119EFC326D}" type="pres">
      <dgm:prSet presAssocID="{093BE054-7912-432C-AD64-85B042A5C8F1}" presName="sibTrans" presStyleCnt="0"/>
      <dgm:spPr/>
    </dgm:pt>
    <dgm:pt modelId="{094D1F74-636F-494B-975B-94CC644A5AEA}" type="pres">
      <dgm:prSet presAssocID="{6DC7BB4D-5BB6-4278-AFB3-6783302726DA}" presName="composite" presStyleCnt="0"/>
      <dgm:spPr/>
    </dgm:pt>
    <dgm:pt modelId="{47143B8C-8047-423F-9726-47E96D2C16F1}" type="pres">
      <dgm:prSet presAssocID="{6DC7BB4D-5BB6-4278-AFB3-6783302726DA}" presName="rect2" presStyleLbl="revTx" presStyleIdx="3" presStyleCnt="4">
        <dgm:presLayoutVars>
          <dgm:bulletEnabled val="1"/>
        </dgm:presLayoutVars>
      </dgm:prSet>
      <dgm:spPr/>
    </dgm:pt>
    <dgm:pt modelId="{5A565E0E-4FB6-43D5-A0A7-B3110F750E03}" type="pres">
      <dgm:prSet presAssocID="{6DC7BB4D-5BB6-4278-AFB3-6783302726DA}" presName="rect1" presStyleLbl="align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</dgm:ptLst>
  <dgm:cxnLst>
    <dgm:cxn modelId="{93534B08-FFC0-4836-ABE9-6761509472DC}" srcId="{7629D742-81E5-4BC3-84F3-FF550F58AF75}" destId="{DD2872EA-1EBF-4D63-B49B-30D376BA1C37}" srcOrd="2" destOrd="0" parTransId="{5428D4E7-6CDD-457B-AA9B-A54EB7DF79F2}" sibTransId="{093BE054-7912-432C-AD64-85B042A5C8F1}"/>
    <dgm:cxn modelId="{6295F210-D420-4492-96DE-E327060C101A}" srcId="{7629D742-81E5-4BC3-84F3-FF550F58AF75}" destId="{94A130F1-FABE-43A3-A457-ED1F4441B205}" srcOrd="0" destOrd="0" parTransId="{3A14C776-CA3D-4592-8539-3EEF042B3BB6}" sibTransId="{94AE38FD-A252-4FA8-9BB3-9844ACDF679D}"/>
    <dgm:cxn modelId="{7BF59B16-3B8B-420C-8A49-30DD74248196}" type="presOf" srcId="{7629D742-81E5-4BC3-84F3-FF550F58AF75}" destId="{D5C1135A-637B-4F54-AEFC-124F73F71E52}" srcOrd="0" destOrd="0" presId="urn:microsoft.com/office/officeart/2008/layout/PictureGrid"/>
    <dgm:cxn modelId="{1C4A0F34-F59B-4D4B-92DF-A74521A7F4B3}" srcId="{7629D742-81E5-4BC3-84F3-FF550F58AF75}" destId="{6DC7BB4D-5BB6-4278-AFB3-6783302726DA}" srcOrd="3" destOrd="0" parTransId="{1EEBFBC3-458C-460F-A8AE-071801A62AE6}" sibTransId="{5812E3D9-0E97-401C-9297-E6DD9A6630C1}"/>
    <dgm:cxn modelId="{E3D60783-87D5-4BB9-AD35-61DC604BA920}" type="presOf" srcId="{F17A2294-271A-408D-A252-EC83E852A8D9}" destId="{7C652699-8E6D-4FD5-83B1-37FC2D64CF40}" srcOrd="0" destOrd="0" presId="urn:microsoft.com/office/officeart/2008/layout/PictureGrid"/>
    <dgm:cxn modelId="{A8CFDEA4-4721-4A45-96D0-C1BB6FBABC58}" type="presOf" srcId="{94A130F1-FABE-43A3-A457-ED1F4441B205}" destId="{FAF053D1-2968-42E4-BBC1-F6E7341CF5DF}" srcOrd="0" destOrd="0" presId="urn:microsoft.com/office/officeart/2008/layout/PictureGrid"/>
    <dgm:cxn modelId="{A59ABFBE-9450-4071-B3AB-AD61A6AFC03F}" type="presOf" srcId="{6DC7BB4D-5BB6-4278-AFB3-6783302726DA}" destId="{47143B8C-8047-423F-9726-47E96D2C16F1}" srcOrd="0" destOrd="0" presId="urn:microsoft.com/office/officeart/2008/layout/PictureGrid"/>
    <dgm:cxn modelId="{63CBF3CF-0BFA-4C1A-AE01-8819452E547D}" type="presOf" srcId="{DD2872EA-1EBF-4D63-B49B-30D376BA1C37}" destId="{753406A8-8E44-44C8-8879-95E086F9A4CC}" srcOrd="0" destOrd="0" presId="urn:microsoft.com/office/officeart/2008/layout/PictureGrid"/>
    <dgm:cxn modelId="{FF4E97F2-B228-4A26-9424-3DA8B2BC3492}" srcId="{7629D742-81E5-4BC3-84F3-FF550F58AF75}" destId="{F17A2294-271A-408D-A252-EC83E852A8D9}" srcOrd="1" destOrd="0" parTransId="{6E174FD9-8288-41AA-BBA1-2A12AB31CDC0}" sibTransId="{EE360C93-6AE7-49E3-8A66-BAC0625D2328}"/>
    <dgm:cxn modelId="{0DB587C7-68A8-41F2-A895-6854CD3691DF}" type="presParOf" srcId="{D5C1135A-637B-4F54-AEFC-124F73F71E52}" destId="{B3ED35A9-4286-4B4A-B943-5F605C5E64D1}" srcOrd="0" destOrd="0" presId="urn:microsoft.com/office/officeart/2008/layout/PictureGrid"/>
    <dgm:cxn modelId="{7AC53AAF-3AD4-4A89-B912-6A49BAE3DE7A}" type="presParOf" srcId="{B3ED35A9-4286-4B4A-B943-5F605C5E64D1}" destId="{FAF053D1-2968-42E4-BBC1-F6E7341CF5DF}" srcOrd="0" destOrd="0" presId="urn:microsoft.com/office/officeart/2008/layout/PictureGrid"/>
    <dgm:cxn modelId="{EB014127-A9B9-4B02-B626-5649439EBCDB}" type="presParOf" srcId="{B3ED35A9-4286-4B4A-B943-5F605C5E64D1}" destId="{69323F8C-0E0B-4424-9E8A-6305A11D1247}" srcOrd="1" destOrd="0" presId="urn:microsoft.com/office/officeart/2008/layout/PictureGrid"/>
    <dgm:cxn modelId="{A5D76DC6-79B3-46EC-B765-C54A5CC21394}" type="presParOf" srcId="{D5C1135A-637B-4F54-AEFC-124F73F71E52}" destId="{3208237E-A211-4A9D-9B2A-B4A7B5912659}" srcOrd="1" destOrd="0" presId="urn:microsoft.com/office/officeart/2008/layout/PictureGrid"/>
    <dgm:cxn modelId="{4244BB2C-AEAA-4BDC-A8EE-6916D36CC29E}" type="presParOf" srcId="{D5C1135A-637B-4F54-AEFC-124F73F71E52}" destId="{E173D9B3-EBF3-4BEF-914A-F413717CB9C2}" srcOrd="2" destOrd="0" presId="urn:microsoft.com/office/officeart/2008/layout/PictureGrid"/>
    <dgm:cxn modelId="{F1CFA0AF-573C-4B10-8498-9C05EEA63FFE}" type="presParOf" srcId="{E173D9B3-EBF3-4BEF-914A-F413717CB9C2}" destId="{7C652699-8E6D-4FD5-83B1-37FC2D64CF40}" srcOrd="0" destOrd="0" presId="urn:microsoft.com/office/officeart/2008/layout/PictureGrid"/>
    <dgm:cxn modelId="{58BF950A-63F3-4CD7-9B4C-783BC7756A97}" type="presParOf" srcId="{E173D9B3-EBF3-4BEF-914A-F413717CB9C2}" destId="{2B620016-C482-4D49-BAA2-C12D8223C162}" srcOrd="1" destOrd="0" presId="urn:microsoft.com/office/officeart/2008/layout/PictureGrid"/>
    <dgm:cxn modelId="{C55320C9-E4A8-4442-A69B-735CC3BA30B0}" type="presParOf" srcId="{D5C1135A-637B-4F54-AEFC-124F73F71E52}" destId="{3EF33BA3-F5EA-4FDE-A3C2-5D7BDBBE44BE}" srcOrd="3" destOrd="0" presId="urn:microsoft.com/office/officeart/2008/layout/PictureGrid"/>
    <dgm:cxn modelId="{49F079C5-1A4A-4F03-9CF6-44851BCA4831}" type="presParOf" srcId="{D5C1135A-637B-4F54-AEFC-124F73F71E52}" destId="{AFA15E1A-B92C-4897-BED1-E33F307B6AA0}" srcOrd="4" destOrd="0" presId="urn:microsoft.com/office/officeart/2008/layout/PictureGrid"/>
    <dgm:cxn modelId="{AD3FECA0-8F3F-4405-9588-A10FAA3F0957}" type="presParOf" srcId="{AFA15E1A-B92C-4897-BED1-E33F307B6AA0}" destId="{753406A8-8E44-44C8-8879-95E086F9A4CC}" srcOrd="0" destOrd="0" presId="urn:microsoft.com/office/officeart/2008/layout/PictureGrid"/>
    <dgm:cxn modelId="{E40F06B2-F263-4285-A158-653E8C6C3964}" type="presParOf" srcId="{AFA15E1A-B92C-4897-BED1-E33F307B6AA0}" destId="{685E82A7-2F04-4C34-90F5-BB0F19EC0E8D}" srcOrd="1" destOrd="0" presId="urn:microsoft.com/office/officeart/2008/layout/PictureGrid"/>
    <dgm:cxn modelId="{F5BAC96D-C047-46C4-9106-25D9D6A8AB17}" type="presParOf" srcId="{D5C1135A-637B-4F54-AEFC-124F73F71E52}" destId="{B78FD37D-7CB4-4450-A451-87119EFC326D}" srcOrd="5" destOrd="0" presId="urn:microsoft.com/office/officeart/2008/layout/PictureGrid"/>
    <dgm:cxn modelId="{73ABD186-2521-4B8A-8068-5452BC9F9527}" type="presParOf" srcId="{D5C1135A-637B-4F54-AEFC-124F73F71E52}" destId="{094D1F74-636F-494B-975B-94CC644A5AEA}" srcOrd="6" destOrd="0" presId="urn:microsoft.com/office/officeart/2008/layout/PictureGrid"/>
    <dgm:cxn modelId="{C89E24DB-3491-4429-A6DB-E63B6F6845FB}" type="presParOf" srcId="{094D1F74-636F-494B-975B-94CC644A5AEA}" destId="{47143B8C-8047-423F-9726-47E96D2C16F1}" srcOrd="0" destOrd="0" presId="urn:microsoft.com/office/officeart/2008/layout/PictureGrid"/>
    <dgm:cxn modelId="{13017731-9F5B-4FF9-A539-44D1B3DF3289}" type="presParOf" srcId="{094D1F74-636F-494B-975B-94CC644A5AEA}" destId="{5A565E0E-4FB6-43D5-A0A7-B3110F750E03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053D1-2968-42E4-BBC1-F6E7341CF5DF}">
      <dsp:nvSpPr>
        <dsp:cNvPr id="0" name=""/>
        <dsp:cNvSpPr/>
      </dsp:nvSpPr>
      <dsp:spPr>
        <a:xfrm>
          <a:off x="921926" y="48964"/>
          <a:ext cx="2118955" cy="317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770" rIns="64770" bIns="0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921926" y="48964"/>
        <a:ext cx="2118955" cy="317843"/>
      </dsp:txXfrm>
    </dsp:sp>
    <dsp:sp modelId="{69323F8C-0E0B-4424-9E8A-6305A11D1247}">
      <dsp:nvSpPr>
        <dsp:cNvPr id="0" name=""/>
        <dsp:cNvSpPr/>
      </dsp:nvSpPr>
      <dsp:spPr>
        <a:xfrm>
          <a:off x="921926" y="429805"/>
          <a:ext cx="2118955" cy="21189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52699-8E6D-4FD5-83B1-37FC2D64CF40}">
      <dsp:nvSpPr>
        <dsp:cNvPr id="0" name=""/>
        <dsp:cNvSpPr/>
      </dsp:nvSpPr>
      <dsp:spPr>
        <a:xfrm>
          <a:off x="3264873" y="48964"/>
          <a:ext cx="2118955" cy="317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770" rIns="64770" bIns="0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264873" y="48964"/>
        <a:ext cx="2118955" cy="317843"/>
      </dsp:txXfrm>
    </dsp:sp>
    <dsp:sp modelId="{2B620016-C482-4D49-BAA2-C12D8223C162}">
      <dsp:nvSpPr>
        <dsp:cNvPr id="0" name=""/>
        <dsp:cNvSpPr/>
      </dsp:nvSpPr>
      <dsp:spPr>
        <a:xfrm>
          <a:off x="3264873" y="429805"/>
          <a:ext cx="2118955" cy="2118955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406A8-8E44-44C8-8879-95E086F9A4CC}">
      <dsp:nvSpPr>
        <dsp:cNvPr id="0" name=""/>
        <dsp:cNvSpPr/>
      </dsp:nvSpPr>
      <dsp:spPr>
        <a:xfrm>
          <a:off x="921926" y="2760657"/>
          <a:ext cx="2118955" cy="317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770" rIns="64770" bIns="0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921926" y="2760657"/>
        <a:ext cx="2118955" cy="317843"/>
      </dsp:txXfrm>
    </dsp:sp>
    <dsp:sp modelId="{685E82A7-2F04-4C34-90F5-BB0F19EC0E8D}">
      <dsp:nvSpPr>
        <dsp:cNvPr id="0" name=""/>
        <dsp:cNvSpPr/>
      </dsp:nvSpPr>
      <dsp:spPr>
        <a:xfrm>
          <a:off x="921926" y="3141498"/>
          <a:ext cx="2118955" cy="21189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143B8C-8047-423F-9726-47E96D2C16F1}">
      <dsp:nvSpPr>
        <dsp:cNvPr id="0" name=""/>
        <dsp:cNvSpPr/>
      </dsp:nvSpPr>
      <dsp:spPr>
        <a:xfrm>
          <a:off x="3264873" y="2760657"/>
          <a:ext cx="2118955" cy="317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770" rIns="64770" bIns="0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3264873" y="2760657"/>
        <a:ext cx="2118955" cy="317843"/>
      </dsp:txXfrm>
    </dsp:sp>
    <dsp:sp modelId="{5A565E0E-4FB6-43D5-A0A7-B3110F750E03}">
      <dsp:nvSpPr>
        <dsp:cNvPr id="0" name=""/>
        <dsp:cNvSpPr/>
      </dsp:nvSpPr>
      <dsp:spPr>
        <a:xfrm>
          <a:off x="3264873" y="3141498"/>
          <a:ext cx="2118955" cy="211895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086B5-BC7B-4CC2-A6BA-42E3ABCBA606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3AE23-F09E-4233-B2F6-BBBD0092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9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50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03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81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36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67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07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79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64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97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05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89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95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6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79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0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82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32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49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5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7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92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83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70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8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77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06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3AE23-F09E-4233-B2F6-BBBD009215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2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12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633" y="2309542"/>
            <a:ext cx="7456655" cy="1775012"/>
          </a:xfrm>
        </p:spPr>
        <p:txBody>
          <a:bodyPr anchor="t" anchorCtr="0">
            <a:noAutofit/>
          </a:bodyPr>
          <a:lstStyle>
            <a:lvl1pPr algn="l" fontAlgn="t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633" y="4141706"/>
            <a:ext cx="7456655" cy="1147709"/>
          </a:xfrm>
        </p:spPr>
        <p:txBody>
          <a:bodyPr>
            <a:normAutofit/>
          </a:bodyPr>
          <a:lstStyle>
            <a:lvl1pPr marL="0" indent="0" algn="l">
              <a:buNone/>
              <a:defRPr sz="2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28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633" y="2309542"/>
            <a:ext cx="7456655" cy="1775012"/>
          </a:xfrm>
        </p:spPr>
        <p:txBody>
          <a:bodyPr anchor="t" anchorCtr="0">
            <a:noAutofit/>
          </a:bodyPr>
          <a:lstStyle>
            <a:lvl1pPr algn="l" fontAlgn="t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633" y="4141706"/>
            <a:ext cx="7456655" cy="1147709"/>
          </a:xfrm>
        </p:spPr>
        <p:txBody>
          <a:bodyPr>
            <a:normAutofit/>
          </a:bodyPr>
          <a:lstStyle>
            <a:lvl1pPr marL="0" indent="0" algn="l">
              <a:buNone/>
              <a:defRPr sz="2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14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633" y="2309542"/>
            <a:ext cx="7456655" cy="1775012"/>
          </a:xfrm>
        </p:spPr>
        <p:txBody>
          <a:bodyPr anchor="t" anchorCtr="0">
            <a:noAutofit/>
          </a:bodyPr>
          <a:lstStyle>
            <a:lvl1pPr algn="l" fontAlgn="t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633" y="4141706"/>
            <a:ext cx="7456655" cy="1147709"/>
          </a:xfrm>
        </p:spPr>
        <p:txBody>
          <a:bodyPr>
            <a:normAutofit/>
          </a:bodyPr>
          <a:lstStyle>
            <a:lvl1pPr marL="0" indent="0" algn="l">
              <a:buNone/>
              <a:defRPr sz="2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17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9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6" y="1394085"/>
            <a:ext cx="5656488" cy="4485990"/>
          </a:xfrm>
        </p:spPr>
        <p:txBody>
          <a:bodyPr/>
          <a:lstStyle>
            <a:lvl2pPr>
              <a:buClr>
                <a:schemeClr val="accent1"/>
              </a:buClr>
              <a:defRPr/>
            </a:lvl2pPr>
            <a:lvl4pPr>
              <a:buClr>
                <a:schemeClr val="accent2"/>
              </a:buCl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5094" y="1394085"/>
            <a:ext cx="5686382" cy="448599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1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633" y="1166322"/>
            <a:ext cx="10690893" cy="1775012"/>
          </a:xfrm>
        </p:spPr>
        <p:txBody>
          <a:bodyPr anchor="t" anchorCtr="0">
            <a:noAutofit/>
          </a:bodyPr>
          <a:lstStyle>
            <a:lvl1pPr algn="ctr" fontAlgn="t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633" y="2968228"/>
            <a:ext cx="10690893" cy="1147709"/>
          </a:xfrm>
        </p:spPr>
        <p:txBody>
          <a:bodyPr>
            <a:normAutofit/>
          </a:bodyPr>
          <a:lstStyle>
            <a:lvl1pPr marL="0" indent="0" algn="ctr">
              <a:buNone/>
              <a:defRPr sz="26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450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6" y="188478"/>
            <a:ext cx="11372850" cy="1205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6" y="1394085"/>
            <a:ext cx="11372849" cy="4542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89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0" r:id="rId5"/>
    <p:sldLayoutId id="2147483652" r:id="rId6"/>
    <p:sldLayoutId id="214748365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Tx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erokeenationbusinesses.com/our-compan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r8UpKVImNcU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ve-land.ca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openxmlformats.org/officeDocument/2006/relationships/hyperlink" Target="https://www.google.com/search?q=dinosaur+oyate&amp;rlz=1C1CHBF_enUS1006US1006&amp;source=lnms&amp;tbm=vid&amp;sa=X&amp;ved=2ahUKEwiErN3F6bP-AhUll2oFHQk0DIAQ0pQJegQIBhAE&amp;biw=2133&amp;bih=968&amp;dpr=0.9#fpstate=ive&amp;vld=cid:42a9fc8c,vid:r8UpKVImNcU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Bhamm@ou.ed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569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A7F7A84-03D2-73F4-E058-8B2B13BFB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8750" y="150019"/>
            <a:ext cx="8415338" cy="620791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941EE6-3C6F-0A8C-2E7A-CF1A9E9B08BD}"/>
              </a:ext>
            </a:extLst>
          </p:cNvPr>
          <p:cNvSpPr txBox="1"/>
          <p:nvPr/>
        </p:nvSpPr>
        <p:spPr>
          <a:xfrm>
            <a:off x="7805628" y="6400204"/>
            <a:ext cx="2038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US Census 2020</a:t>
            </a:r>
          </a:p>
        </p:txBody>
      </p:sp>
    </p:spTree>
    <p:extLst>
      <p:ext uri="{BB962C8B-B14F-4D97-AF65-F5344CB8AC3E}">
        <p14:creationId xmlns:p14="http://schemas.microsoft.com/office/powerpoint/2010/main" val="3379080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A301BA-3F8E-AC85-1F1E-9F9B743042F3}"/>
              </a:ext>
            </a:extLst>
          </p:cNvPr>
          <p:cNvSpPr txBox="1"/>
          <p:nvPr/>
        </p:nvSpPr>
        <p:spPr>
          <a:xfrm>
            <a:off x="7197755" y="5750606"/>
            <a:ext cx="2313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Library of Congress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C4EA179-011F-D462-D289-DF0645115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206" y="377687"/>
            <a:ext cx="7995542" cy="5316935"/>
          </a:xfrm>
        </p:spPr>
      </p:pic>
    </p:spTree>
    <p:extLst>
      <p:ext uri="{BB962C8B-B14F-4D97-AF65-F5344CB8AC3E}">
        <p14:creationId xmlns:p14="http://schemas.microsoft.com/office/powerpoint/2010/main" val="2651456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0D629-A1AD-6933-FF88-E32C2F6B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Tribal business &amp; Philanthropy</a:t>
            </a:r>
          </a:p>
        </p:txBody>
      </p:sp>
    </p:spTree>
    <p:extLst>
      <p:ext uri="{BB962C8B-B14F-4D97-AF65-F5344CB8AC3E}">
        <p14:creationId xmlns:p14="http://schemas.microsoft.com/office/powerpoint/2010/main" val="3743393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Understanding Tribal businesses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or False?</a:t>
            </a:r>
            <a:r>
              <a:rPr lang="en-US" dirty="0">
                <a:solidFill>
                  <a:schemeClr val="tx1"/>
                </a:solidFill>
              </a:rPr>
              <a:t>: Tribes don’t pay taxes</a:t>
            </a:r>
          </a:p>
          <a:p>
            <a:pPr lvl="1"/>
            <a:r>
              <a:rPr lang="en-US" dirty="0"/>
              <a:t>True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CC53D1F-C0EF-35C4-EFD7-4008620C7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113885"/>
              </p:ext>
            </p:extLst>
          </p:nvPr>
        </p:nvGraphicFramePr>
        <p:xfrm>
          <a:off x="887772" y="2629522"/>
          <a:ext cx="10416456" cy="2087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143">
                  <a:extLst>
                    <a:ext uri="{9D8B030D-6E8A-4147-A177-3AD203B41FA5}">
                      <a16:colId xmlns:a16="http://schemas.microsoft.com/office/drawing/2014/main" val="354138787"/>
                    </a:ext>
                  </a:extLst>
                </a:gridCol>
                <a:gridCol w="2985961">
                  <a:extLst>
                    <a:ext uri="{9D8B030D-6E8A-4147-A177-3AD203B41FA5}">
                      <a16:colId xmlns:a16="http://schemas.microsoft.com/office/drawing/2014/main" val="1797294224"/>
                    </a:ext>
                  </a:extLst>
                </a:gridCol>
                <a:gridCol w="2735108">
                  <a:extLst>
                    <a:ext uri="{9D8B030D-6E8A-4147-A177-3AD203B41FA5}">
                      <a16:colId xmlns:a16="http://schemas.microsoft.com/office/drawing/2014/main" val="1124853573"/>
                    </a:ext>
                  </a:extLst>
                </a:gridCol>
                <a:gridCol w="2395244">
                  <a:extLst>
                    <a:ext uri="{9D8B030D-6E8A-4147-A177-3AD203B41FA5}">
                      <a16:colId xmlns:a16="http://schemas.microsoft.com/office/drawing/2014/main" val="80918959"/>
                    </a:ext>
                  </a:extLst>
                </a:gridCol>
              </a:tblGrid>
              <a:tr h="816975">
                <a:tc>
                  <a:txBody>
                    <a:bodyPr/>
                    <a:lstStyle/>
                    <a:p>
                      <a:r>
                        <a:rPr lang="en-US" dirty="0"/>
                        <a:t>Tribal Corp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Federal (IRA of 1934 / OIWA) Charter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Tribally Chartered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State Chartered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820414"/>
                  </a:ext>
                </a:extLst>
              </a:tr>
              <a:tr h="445062">
                <a:tc>
                  <a:txBody>
                    <a:bodyPr/>
                    <a:lstStyle/>
                    <a:p>
                      <a:r>
                        <a:rPr lang="en-US" dirty="0"/>
                        <a:t>Tax Immunity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315271"/>
                  </a:ext>
                </a:extLst>
              </a:tr>
              <a:tr h="396510">
                <a:tc>
                  <a:txBody>
                    <a:bodyPr/>
                    <a:lstStyle/>
                    <a:p>
                      <a:r>
                        <a:rPr lang="en-US" dirty="0"/>
                        <a:t>State/Fed Filings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670025"/>
                  </a:ext>
                </a:extLst>
              </a:tr>
              <a:tr h="428878">
                <a:tc>
                  <a:txBody>
                    <a:bodyPr/>
                    <a:lstStyle/>
                    <a:p>
                      <a:r>
                        <a:rPr lang="en-US" dirty="0"/>
                        <a:t>Easy to 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421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8A60F8-03A9-A10F-E7B8-A6B3526D5BAE}"/>
              </a:ext>
            </a:extLst>
          </p:cNvPr>
          <p:cNvSpPr txBox="1"/>
          <p:nvPr/>
        </p:nvSpPr>
        <p:spPr>
          <a:xfrm>
            <a:off x="9196516" y="4743054"/>
            <a:ext cx="2107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Source: US Bureau of Indian Affairs; OCU Law Review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8FDB1BA-3771-049B-441F-942577B88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043200"/>
              </p:ext>
            </p:extLst>
          </p:nvPr>
        </p:nvGraphicFramePr>
        <p:xfrm>
          <a:off x="5120017" y="4823835"/>
          <a:ext cx="166134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044">
                  <a:extLst>
                    <a:ext uri="{9D8B030D-6E8A-4147-A177-3AD203B41FA5}">
                      <a16:colId xmlns:a16="http://schemas.microsoft.com/office/drawing/2014/main" val="2131593493"/>
                    </a:ext>
                  </a:extLst>
                </a:gridCol>
                <a:gridCol w="1296301">
                  <a:extLst>
                    <a:ext uri="{9D8B030D-6E8A-4147-A177-3AD203B41FA5}">
                      <a16:colId xmlns:a16="http://schemas.microsoft.com/office/drawing/2014/main" val="3652781365"/>
                    </a:ext>
                  </a:extLst>
                </a:gridCol>
              </a:tblGrid>
              <a:tr h="2767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Index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317299"/>
                  </a:ext>
                </a:extLst>
              </a:tr>
              <a:tr h="301878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615346"/>
                  </a:ext>
                </a:extLst>
              </a:tr>
              <a:tr h="477974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Yes…. With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046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47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are the wealth indicators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6" y="1213254"/>
            <a:ext cx="5656488" cy="4485990"/>
          </a:xfrm>
        </p:spPr>
        <p:txBody>
          <a:bodyPr>
            <a:normAutofit/>
          </a:bodyPr>
          <a:lstStyle/>
          <a:p>
            <a:r>
              <a:rPr lang="en-US" dirty="0"/>
              <a:t>Businesses</a:t>
            </a:r>
          </a:p>
          <a:p>
            <a:pPr lvl="1"/>
            <a:r>
              <a:rPr lang="en-US" dirty="0">
                <a:hlinkClick r:id="rId3"/>
              </a:rPr>
              <a:t>Voluntary Transparency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0084" y="1213254"/>
            <a:ext cx="5686382" cy="4485990"/>
          </a:xfrm>
        </p:spPr>
        <p:txBody>
          <a:bodyPr>
            <a:normAutofit/>
          </a:bodyPr>
          <a:lstStyle/>
          <a:p>
            <a:r>
              <a:rPr lang="en-US" dirty="0"/>
              <a:t>Federal contracts </a:t>
            </a:r>
          </a:p>
          <a:p>
            <a:pPr lvl="1"/>
            <a:r>
              <a:rPr lang="en-US" dirty="0"/>
              <a:t>USAspending.gov</a:t>
            </a:r>
          </a:p>
          <a:p>
            <a:pPr lvl="1"/>
            <a:r>
              <a:rPr lang="en-US" dirty="0"/>
              <a:t>Preference – Buy Indian Act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49B90-7877-7D47-77BA-CC99A66E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49352" y="2885855"/>
            <a:ext cx="5314022" cy="3417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6F85A-4EE2-616D-AAAD-8B268AFAB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927790" y="2548708"/>
            <a:ext cx="2314647" cy="1638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CAA0EA-4EB0-738C-8AFB-34B2BC509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543" y="2408343"/>
            <a:ext cx="2822337" cy="191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2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6A47-FFF7-EBFC-C50C-D428206F0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Wealth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52E38-98B4-F811-3854-9CE182CBFF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True or False: Tribes provide payments to their citizens</a:t>
            </a:r>
          </a:p>
          <a:p>
            <a:pPr lvl="1"/>
            <a:r>
              <a:rPr lang="en-US" dirty="0"/>
              <a:t>Trick question. Some do Per Cap, most don’t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Casinos</a:t>
            </a:r>
          </a:p>
          <a:p>
            <a:pPr lvl="1"/>
            <a:r>
              <a:rPr lang="en-US" dirty="0"/>
              <a:t>520 licensed gaming ops by 250 tribes in 29 states </a:t>
            </a:r>
            <a:r>
              <a:rPr lang="en-US" sz="1800" dirty="0"/>
              <a:t>(Source: NIGC 2021)</a:t>
            </a:r>
          </a:p>
          <a:p>
            <a:pPr lvl="2"/>
            <a:r>
              <a:rPr lang="en-US" dirty="0"/>
              <a:t>State compacts / annual exclusivity fee reports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4AC4CF1-6621-CABC-E690-4B706C27FD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115051" y="1801522"/>
            <a:ext cx="5795532" cy="37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Gaming opens doors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Means to an end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People and Ways come first</a:t>
            </a:r>
          </a:p>
          <a:p>
            <a:pPr lvl="1"/>
            <a:r>
              <a:rPr lang="en-US" dirty="0"/>
              <a:t>Diversification for sovereignty and protection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84753-B65F-EFF7-A51A-E36E248C3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9" t="1073" r="20779" b="50000"/>
          <a:stretch/>
        </p:blipFill>
        <p:spPr>
          <a:xfrm>
            <a:off x="428626" y="2858976"/>
            <a:ext cx="4054620" cy="2008654"/>
          </a:xfrm>
          <a:prstGeom prst="rect">
            <a:avLst/>
          </a:prstGeom>
        </p:spPr>
      </p:pic>
      <p:pic>
        <p:nvPicPr>
          <p:cNvPr id="6" name="Picture 5" descr="A picture containing grass, tree, outdoor, person&#10;&#10;Description automatically generated">
            <a:extLst>
              <a:ext uri="{FF2B5EF4-FFF2-40B4-BE49-F238E27FC236}">
                <a16:creationId xmlns:a16="http://schemas.microsoft.com/office/drawing/2014/main" id="{D4BEDC06-57BF-F038-28FD-B33E4606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272" y="2035537"/>
            <a:ext cx="1533787" cy="1646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D0F28-1F17-DEAE-9DAB-E76A21C05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655" y="3202656"/>
            <a:ext cx="3130289" cy="2086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0685CC-96D0-0BE8-CBD3-65CA566AD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048" y="4396393"/>
            <a:ext cx="1279952" cy="17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78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3FA500-07DC-6439-E37F-7875044CC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4121" y="2464231"/>
            <a:ext cx="5390433" cy="3595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6841E1-9AC2-F51B-007E-190FB602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Gaming opens doors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83592-8DF3-F67D-7075-201A00193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698" y="1394085"/>
            <a:ext cx="2663277" cy="1490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F59A33-B094-009D-446E-AF19CB555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829" y="1163800"/>
            <a:ext cx="45910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3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Philanthropic Indicators/Interests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E1110-D903-7634-1342-46BB355E8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1249716"/>
            <a:ext cx="2960617" cy="2060313"/>
          </a:xfrm>
          <a:prstGeom prst="rect">
            <a:avLst/>
          </a:prstGeom>
        </p:spPr>
      </p:pic>
      <p:pic>
        <p:nvPicPr>
          <p:cNvPr id="6" name="Picture 5" descr="A group of children reading books&#10;&#10;Description automatically generated with medium confidence">
            <a:extLst>
              <a:ext uri="{FF2B5EF4-FFF2-40B4-BE49-F238E27FC236}">
                <a16:creationId xmlns:a16="http://schemas.microsoft.com/office/drawing/2014/main" id="{89670665-824D-11E2-1537-FD1BC43F1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169" y="1394084"/>
            <a:ext cx="3937033" cy="2627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BE39F5-8ABF-7D09-928A-B3C0C3D11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553" y="3116932"/>
            <a:ext cx="3408304" cy="281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6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E9AD-0159-3428-2784-E6CC0968E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Philanthropic Indicators/Interests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F7791-5616-DDAA-E8C5-BE87F4CEB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Strategic Plans</a:t>
            </a:r>
          </a:p>
          <a:p>
            <a:pPr lvl="1">
              <a:buClr>
                <a:srgbClr val="FFC10C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Example: Tohono O’odham Nation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A9C16F-B293-0F07-C577-BF3DB7475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7" y="2619789"/>
            <a:ext cx="5506713" cy="2844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4CA9ED-14B4-93AA-2E93-3ACFF09D2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661" y="2611052"/>
            <a:ext cx="5346052" cy="2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15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093E6-173E-8144-AFDB-2E56E3EBB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Prospecting in Indian country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44BB6-7F07-0045-BF74-6B829DE726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Longitudinal Understanding of Tribal Nations in Research</a:t>
            </a:r>
          </a:p>
        </p:txBody>
      </p:sp>
    </p:spTree>
    <p:extLst>
      <p:ext uri="{BB962C8B-B14F-4D97-AF65-F5344CB8AC3E}">
        <p14:creationId xmlns:p14="http://schemas.microsoft.com/office/powerpoint/2010/main" val="1570610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Philanthropic Indicators/Interests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Over-arching community considerations</a:t>
            </a:r>
          </a:p>
          <a:p>
            <a:pPr lvl="1"/>
            <a:r>
              <a:rPr lang="en-US" dirty="0"/>
              <a:t>Health disparities, suicide, language, culture revitalization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Each tribe is distinct and has its own challenges, needs, interests, economy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04DF1-B191-5CA2-88D5-84B3741BB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966" y="4412056"/>
            <a:ext cx="3277961" cy="1707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F9C29D-31CD-636D-8F0E-17948B001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3663394"/>
            <a:ext cx="1816236" cy="245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7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319B9-8B9D-6D96-BDD5-8180DEFC8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 in </a:t>
            </a:r>
            <a:r>
              <a:rPr lang="en-US" dirty="0" err="1"/>
              <a:t>oklahoma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D8E9B2-6174-A14C-D72B-37090BFBD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3976" y="1394085"/>
            <a:ext cx="9582150" cy="464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31D6EF-7BC7-73B0-1504-0A19951CF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58" y="2142961"/>
            <a:ext cx="5820689" cy="2777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2FC93A-FCD8-4D68-917B-5A60A776E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84" y="2731698"/>
            <a:ext cx="1587798" cy="1711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EC1367-B3B3-C78B-0EF6-BDE81523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 in </a:t>
            </a:r>
            <a:r>
              <a:rPr lang="en-US" dirty="0" err="1"/>
              <a:t>oklahoma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D08D89-23C7-B52D-DD53-145D9AD57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7118547" y="2142961"/>
            <a:ext cx="4655610" cy="26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0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4E6F-9572-F105-C421-0E987826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 in </a:t>
            </a:r>
            <a:r>
              <a:rPr lang="en-US" dirty="0" err="1"/>
              <a:t>oklahoma</a:t>
            </a:r>
            <a:endParaRPr lang="en-US" dirty="0"/>
          </a:p>
        </p:txBody>
      </p:sp>
      <p:pic>
        <p:nvPicPr>
          <p:cNvPr id="7" name="Picture 6" descr="A picture containing text, sky, outdoor, traveling&#10;&#10;Description automatically generated">
            <a:extLst>
              <a:ext uri="{FF2B5EF4-FFF2-40B4-BE49-F238E27FC236}">
                <a16:creationId xmlns:a16="http://schemas.microsoft.com/office/drawing/2014/main" id="{5D4E170C-962C-7FB2-E567-FDC7AF4F2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55" y="1756939"/>
            <a:ext cx="5036245" cy="3344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CB7266-D0AD-C41D-24F4-3B8F017940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31692" y="1831616"/>
            <a:ext cx="5311202" cy="319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23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E07FA-6414-B89E-9A6F-D8865102D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engagement</a:t>
            </a:r>
          </a:p>
        </p:txBody>
      </p:sp>
    </p:spTree>
    <p:extLst>
      <p:ext uri="{BB962C8B-B14F-4D97-AF65-F5344CB8AC3E}">
        <p14:creationId xmlns:p14="http://schemas.microsoft.com/office/powerpoint/2010/main" val="2172264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Ethical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Don’t: Conduct Helicopter Research/Fundraising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Do: Exercise Patience, Engage at Executive Level &amp; Seek Reciprocity</a:t>
            </a:r>
          </a:p>
          <a:p>
            <a:pPr lvl="1"/>
            <a:r>
              <a:rPr lang="en-US" dirty="0"/>
              <a:t>Educate yourself </a:t>
            </a:r>
            <a:r>
              <a:rPr lang="en-US"/>
              <a:t>before meeting</a:t>
            </a:r>
          </a:p>
          <a:p>
            <a:pPr lvl="1"/>
            <a:r>
              <a:rPr lang="en-US"/>
              <a:t>Send </a:t>
            </a:r>
            <a:r>
              <a:rPr lang="en-US" dirty="0"/>
              <a:t>your leaders to theirs</a:t>
            </a:r>
          </a:p>
          <a:p>
            <a:pPr lvl="1"/>
            <a:r>
              <a:rPr lang="en-US" dirty="0"/>
              <a:t>Respect Sovereignty &amp; Self Determination</a:t>
            </a:r>
          </a:p>
          <a:p>
            <a:pPr lvl="1"/>
            <a:r>
              <a:rPr lang="en-US" dirty="0"/>
              <a:t>Reinforce their Priorities</a:t>
            </a:r>
          </a:p>
          <a:p>
            <a:pPr lvl="2"/>
            <a:r>
              <a:rPr lang="en-US" dirty="0"/>
              <a:t>See MSU’s </a:t>
            </a:r>
            <a:r>
              <a:rPr lang="en-US" i="1" dirty="0"/>
              <a:t>Reciprocal Research: A Guidebook to Centering Community Partnerships with Indigenous Nations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3BFA55-5C10-CF3C-A2BF-54A126A58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671" y="2896391"/>
            <a:ext cx="2848805" cy="284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1753-ED2D-F9C7-B2A8-AE2F083B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188478"/>
            <a:ext cx="11372850" cy="12053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Verifying Homelands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Online Media 3" title="Amber Midthunder's Guest Appearance | Reservation Dogs | FX">
            <a:hlinkClick r:id="" action="ppaction://media"/>
            <a:extLst>
              <a:ext uri="{FF2B5EF4-FFF2-40B4-BE49-F238E27FC236}">
                <a16:creationId xmlns:a16="http://schemas.microsoft.com/office/drawing/2014/main" id="{BF9912BF-7B67-786C-7CF6-108E7EB15F2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95500" y="1393825"/>
            <a:ext cx="8039100" cy="4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8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ethical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Regional Partnership &amp; Verifying Homelands</a:t>
            </a:r>
          </a:p>
          <a:p>
            <a:pPr lvl="1"/>
            <a:r>
              <a:rPr lang="en-US" dirty="0">
                <a:hlinkClick r:id="rId3"/>
              </a:rPr>
              <a:t>https://native-land.ca</a:t>
            </a:r>
            <a:endParaRPr lang="en-US" dirty="0">
              <a:hlinkClick r:id="rId4"/>
            </a:endParaRPr>
          </a:p>
          <a:p>
            <a:pPr lvl="4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Ethically identifying tribal citizens</a:t>
            </a:r>
          </a:p>
          <a:p>
            <a:pPr lvl="1"/>
            <a:r>
              <a:rPr lang="en-US" dirty="0"/>
              <a:t>Storage of data</a:t>
            </a:r>
          </a:p>
          <a:p>
            <a:pPr marL="1828800" lvl="4" indent="0">
              <a:buNone/>
            </a:pPr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097FE00-956D-3B4B-2BBD-3E773AFFA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134" y="3429000"/>
            <a:ext cx="4047383" cy="28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2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Takeaways: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Federal Recognition = great potential for capacity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a tribe’s history may reveal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Philanthropy often based around well-being of their people/nation, but tribal foundations and strategic plans can illuminate opportunities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Partnership &amp; Reciprocity should play a role in donor-centric tribal engagement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A126C-04EF-E7FC-77DD-B22FCFE3D3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Contact information: </a:t>
            </a:r>
          </a:p>
          <a:p>
            <a:r>
              <a:rPr lang="en-US" dirty="0">
                <a:hlinkClick r:id="rId3"/>
              </a:rPr>
              <a:t>Bhamm@ou.edu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39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DC67-28BD-A342-9C47-FEFFB6D4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33" y="1707821"/>
            <a:ext cx="10690893" cy="1008744"/>
          </a:xfrm>
        </p:spPr>
        <p:txBody>
          <a:bodyPr/>
          <a:lstStyle/>
          <a:p>
            <a:r>
              <a:rPr lang="en-US" sz="8000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38E5C-67DC-0F46-8996-50AC12860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7181" y="2921285"/>
            <a:ext cx="6353796" cy="1043372"/>
          </a:xfrm>
        </p:spPr>
        <p:txBody>
          <a:bodyPr>
            <a:normAutofit/>
          </a:bodyPr>
          <a:lstStyle/>
          <a:p>
            <a:r>
              <a:rPr lang="en-US" dirty="0"/>
              <a:t>Please complete your session evaluations in the mobile app.</a:t>
            </a:r>
          </a:p>
        </p:txBody>
      </p:sp>
    </p:spTree>
    <p:extLst>
      <p:ext uri="{BB962C8B-B14F-4D97-AF65-F5344CB8AC3E}">
        <p14:creationId xmlns:p14="http://schemas.microsoft.com/office/powerpoint/2010/main" val="2601479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D14C-BE25-A22D-E9C3-36B7855B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Osage language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F9DF8-89FF-FAB0-90B6-2B16F0B96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629" y="2264670"/>
            <a:ext cx="5082050" cy="2101674"/>
          </a:xfrm>
        </p:spPr>
        <p:txBody>
          <a:bodyPr>
            <a:normAutofit/>
          </a:bodyPr>
          <a:lstStyle/>
          <a:p>
            <a:pPr algn="ctr"/>
            <a:r>
              <a:rPr lang="en-US" sz="13800" dirty="0"/>
              <a:t>𐓡𐓘𐓷𐓟</a:t>
            </a:r>
            <a:endParaRPr lang="en-US" sz="85700" dirty="0"/>
          </a:p>
          <a:p>
            <a:endParaRPr lang="en-US" dirty="0"/>
          </a:p>
        </p:txBody>
      </p:sp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B1479C-1F74-52F7-C784-87E03C39F1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65543" y="1707849"/>
            <a:ext cx="5724524" cy="3215316"/>
          </a:xfrm>
        </p:spPr>
      </p:pic>
    </p:spTree>
    <p:extLst>
      <p:ext uri="{BB962C8B-B14F-4D97-AF65-F5344CB8AC3E}">
        <p14:creationId xmlns:p14="http://schemas.microsoft.com/office/powerpoint/2010/main" val="12723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9CC87-A87D-076B-16F0-A11CC8CB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Osage language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6AF5F-8D1D-CCD2-82E4-BA13C4D1F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743" y="2175862"/>
            <a:ext cx="5041590" cy="250627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11500" dirty="0"/>
              <a:t>𐓰𐓘𐓡𐓟 𐓩𐓣͘𐓤𐓯𐓟</a:t>
            </a:r>
          </a:p>
        </p:txBody>
      </p:sp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7CE53151-3D75-8105-6C0E-FD0EEA52F5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184" t="13583" r="12822" b="59587"/>
          <a:stretch/>
        </p:blipFill>
        <p:spPr>
          <a:xfrm>
            <a:off x="7525593" y="1590993"/>
            <a:ext cx="2335205" cy="168352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B297CF-D3B5-38E3-13EC-51160E550F2C}"/>
              </a:ext>
            </a:extLst>
          </p:cNvPr>
          <p:cNvSpPr txBox="1"/>
          <p:nvPr/>
        </p:nvSpPr>
        <p:spPr>
          <a:xfrm>
            <a:off x="6872747" y="3512681"/>
            <a:ext cx="3701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How are you?</a:t>
            </a:r>
          </a:p>
        </p:txBody>
      </p:sp>
    </p:spTree>
    <p:extLst>
      <p:ext uri="{BB962C8B-B14F-4D97-AF65-F5344CB8AC3E}">
        <p14:creationId xmlns:p14="http://schemas.microsoft.com/office/powerpoint/2010/main" val="23082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CD63-6387-9DF5-C0D3-F60F192A4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F0795-A77E-E695-F179-F25C968D3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Attendees will gain insights on strategies to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identify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and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analyze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the unique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philanthropic interests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and obscure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revenue streams of tribal nations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to inform fundraising strategy</a:t>
            </a:r>
          </a:p>
          <a:p>
            <a:pPr marL="514350" indent="-514350"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Attendees will learn about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cultural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and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ethical considerations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before approaching a tribe for partnerships or funding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1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Session overview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04012E3-9557-6854-908B-2A13BCC27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3958" y="1280806"/>
            <a:ext cx="3186113" cy="21573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55A83E-25B3-9841-E9A2-4456B4E7DB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21189" y="1294797"/>
            <a:ext cx="3186112" cy="2120213"/>
          </a:xfrm>
          <a:prstGeom prst="rect">
            <a:avLst/>
          </a:prstGeom>
        </p:spPr>
      </p:pic>
      <p:pic>
        <p:nvPicPr>
          <p:cNvPr id="9" name="Picture 8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C44076B6-848C-7260-66E4-0682B8526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958" y="3866249"/>
            <a:ext cx="3180320" cy="2120213"/>
          </a:xfrm>
          <a:prstGeom prst="rect">
            <a:avLst/>
          </a:prstGeom>
        </p:spPr>
      </p:pic>
      <p:pic>
        <p:nvPicPr>
          <p:cNvPr id="11" name="Picture 10" descr="Shape, icon&#10;&#10;Description automatically generated">
            <a:extLst>
              <a:ext uri="{FF2B5EF4-FFF2-40B4-BE49-F238E27FC236}">
                <a16:creationId xmlns:a16="http://schemas.microsoft.com/office/drawing/2014/main" id="{61EF9194-BE82-585B-B87C-1B6D8B155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982" y="3866249"/>
            <a:ext cx="3180320" cy="21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E07FA-6414-B89E-9A6F-D8865102D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&amp; Framework</a:t>
            </a:r>
          </a:p>
        </p:txBody>
      </p:sp>
    </p:spTree>
    <p:extLst>
      <p:ext uri="{BB962C8B-B14F-4D97-AF65-F5344CB8AC3E}">
        <p14:creationId xmlns:p14="http://schemas.microsoft.com/office/powerpoint/2010/main" val="3059592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909E1-A02B-FC00-21B0-F5343C8B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Rich histories, modern contributions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308AAC8-DF88-81E5-9723-5EE834324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8000" y="1981225"/>
            <a:ext cx="5378000" cy="32268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3D75F1B-760D-4D2B-0383-169357CA41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1706453"/>
              </p:ext>
            </p:extLst>
          </p:nvPr>
        </p:nvGraphicFramePr>
        <p:xfrm>
          <a:off x="5781368" y="840657"/>
          <a:ext cx="6305755" cy="530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4462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tribal nations?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Sovereign Nations</a:t>
            </a:r>
          </a:p>
          <a:p>
            <a:pPr lvl="1"/>
            <a:r>
              <a:rPr lang="en-US" dirty="0"/>
              <a:t>Every tribe has a unique history, culture, and even government structure</a:t>
            </a:r>
          </a:p>
          <a:p>
            <a:pPr lvl="1"/>
            <a:r>
              <a:rPr lang="en-US" dirty="0"/>
              <a:t>Tribal sovereignty has existed since time immemorial</a:t>
            </a:r>
          </a:p>
          <a:p>
            <a:r>
              <a:rPr lang="en-US" dirty="0">
                <a:solidFill>
                  <a:schemeClr val="tx1"/>
                </a:solidFill>
              </a:rPr>
              <a:t>Federal Recognition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Required to gain gov-gov relationship and thus eligibility for millions of dollars in resources</a:t>
            </a:r>
          </a:p>
          <a:p>
            <a:pPr lvl="2"/>
            <a:r>
              <a:rPr lang="en-US" dirty="0"/>
              <a:t>Recognition can have a profound impact on tribes</a:t>
            </a:r>
            <a:endParaRPr lang="en-US" dirty="0">
              <a:solidFill>
                <a:schemeClr val="tx1"/>
              </a:solidFill>
            </a:endParaRPr>
          </a:p>
          <a:p>
            <a:pPr lvl="4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36415586-57D1-7A01-214A-08D360ABC2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15051" y="1603703"/>
            <a:ext cx="5686425" cy="330843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2BB223-3899-A288-B107-B14645428D67}"/>
              </a:ext>
            </a:extLst>
          </p:cNvPr>
          <p:cNvSpPr txBox="1"/>
          <p:nvPr/>
        </p:nvSpPr>
        <p:spPr>
          <a:xfrm>
            <a:off x="7658100" y="5303936"/>
            <a:ext cx="2600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Domestic Policy Caucus</a:t>
            </a:r>
          </a:p>
        </p:txBody>
      </p:sp>
    </p:spTree>
    <p:extLst>
      <p:ext uri="{BB962C8B-B14F-4D97-AF65-F5344CB8AC3E}">
        <p14:creationId xmlns:p14="http://schemas.microsoft.com/office/powerpoint/2010/main" val="46308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pra_PD202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FFC10C"/>
      </a:accent1>
      <a:accent2>
        <a:srgbClr val="00ADEE"/>
      </a:accent2>
      <a:accent3>
        <a:srgbClr val="4FB748"/>
      </a:accent3>
      <a:accent4>
        <a:srgbClr val="FF2F92"/>
      </a:accent4>
      <a:accent5>
        <a:srgbClr val="FF9300"/>
      </a:accent5>
      <a:accent6>
        <a:srgbClr val="9437FF"/>
      </a:accent6>
      <a:hlink>
        <a:srgbClr val="00ADEE"/>
      </a:hlink>
      <a:folHlink>
        <a:srgbClr val="4DB74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B8DA22E-76C0-8B45-81F7-427710E7DA6B}" vid="{9E7677BF-BAA6-3340-A767-78A92EE1AF2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Apra_1056838-23_PD2023_PPT</Template>
  <TotalTime>5737</TotalTime>
  <Words>525</Words>
  <Application>Microsoft Office PowerPoint</Application>
  <PresentationFormat>Widescreen</PresentationFormat>
  <Paragraphs>130</Paragraphs>
  <Slides>29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Prospecting in Indian country</vt:lpstr>
      <vt:lpstr>Osage language exercise</vt:lpstr>
      <vt:lpstr>Osage language exercise</vt:lpstr>
      <vt:lpstr>Learning objectives</vt:lpstr>
      <vt:lpstr>Session overview</vt:lpstr>
      <vt:lpstr>History &amp; Framework</vt:lpstr>
      <vt:lpstr>Rich histories, modern contributions</vt:lpstr>
      <vt:lpstr>What are tribal nations?</vt:lpstr>
      <vt:lpstr>PowerPoint Presentation</vt:lpstr>
      <vt:lpstr>PowerPoint Presentation</vt:lpstr>
      <vt:lpstr>Tribal business &amp; Philanthropy</vt:lpstr>
      <vt:lpstr>Understanding Tribal businesses</vt:lpstr>
      <vt:lpstr>Where are the wealth indicators</vt:lpstr>
      <vt:lpstr>Wealth indicators</vt:lpstr>
      <vt:lpstr>Gaming opens doors</vt:lpstr>
      <vt:lpstr>Gaming opens doors</vt:lpstr>
      <vt:lpstr>Philanthropic Indicators/Interests</vt:lpstr>
      <vt:lpstr>Philanthropic Indicators/Interests</vt:lpstr>
      <vt:lpstr>Philanthropic Indicators/Interests</vt:lpstr>
      <vt:lpstr>Examples in oklahoma</vt:lpstr>
      <vt:lpstr>Examples in oklahoma</vt:lpstr>
      <vt:lpstr>Examples in oklahoma</vt:lpstr>
      <vt:lpstr>Ethical engagement</vt:lpstr>
      <vt:lpstr>Ethical considerations</vt:lpstr>
      <vt:lpstr>Verifying Homelands </vt:lpstr>
      <vt:lpstr>ethical considerations</vt:lpstr>
      <vt:lpstr>Q&amp;A</vt:lpstr>
      <vt:lpstr>Thank you!</vt:lpstr>
    </vt:vector>
  </TitlesOfParts>
  <Company>SmithBucklin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Roselli, Monica</dc:creator>
  <cp:lastModifiedBy>Hamm, William B.</cp:lastModifiedBy>
  <cp:revision>82</cp:revision>
  <dcterms:created xsi:type="dcterms:W3CDTF">2023-02-22T23:00:38Z</dcterms:created>
  <dcterms:modified xsi:type="dcterms:W3CDTF">2023-07-07T20:48:28Z</dcterms:modified>
</cp:coreProperties>
</file>