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2" r:id="rId2"/>
    <p:sldId id="259" r:id="rId3"/>
    <p:sldId id="266" r:id="rId4"/>
    <p:sldId id="265" r:id="rId5"/>
    <p:sldId id="272" r:id="rId6"/>
    <p:sldId id="271" r:id="rId7"/>
    <p:sldId id="288" r:id="rId8"/>
    <p:sldId id="273" r:id="rId9"/>
    <p:sldId id="291" r:id="rId10"/>
    <p:sldId id="274" r:id="rId11"/>
    <p:sldId id="275" r:id="rId12"/>
    <p:sldId id="276" r:id="rId13"/>
    <p:sldId id="277" r:id="rId14"/>
    <p:sldId id="283" r:id="rId15"/>
    <p:sldId id="289" r:id="rId16"/>
    <p:sldId id="284" r:id="rId17"/>
    <p:sldId id="285" r:id="rId18"/>
    <p:sldId id="278" r:id="rId19"/>
    <p:sldId id="279" r:id="rId20"/>
    <p:sldId id="290" r:id="rId21"/>
    <p:sldId id="286" r:id="rId22"/>
    <p:sldId id="287" r:id="rId23"/>
    <p:sldId id="280" r:id="rId24"/>
    <p:sldId id="281" r:id="rId25"/>
    <p:sldId id="282"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6DFAA1-A638-42D7-AD66-C8FCD695F04E}" v="22" dt="2023-10-10T17:19:24.2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72"/>
    <p:restoredTop sz="65909" autoAdjust="0"/>
  </p:normalViewPr>
  <p:slideViewPr>
    <p:cSldViewPr snapToGrid="0" snapToObjects="1">
      <p:cViewPr varScale="1">
        <p:scale>
          <a:sx n="70" d="100"/>
          <a:sy n="70" d="100"/>
        </p:scale>
        <p:origin x="15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Princo" userId="90e8aab3-be5f-4115-8ea8-fe12c1264950" providerId="ADAL" clId="{FE6DFAA1-A638-42D7-AD66-C8FCD695F04E}"/>
    <pc:docChg chg="custSel modSld">
      <pc:chgData name="Katie Princo" userId="90e8aab3-be5f-4115-8ea8-fe12c1264950" providerId="ADAL" clId="{FE6DFAA1-A638-42D7-AD66-C8FCD695F04E}" dt="2023-10-10T17:26:58.260" v="4866"/>
      <pc:docMkLst>
        <pc:docMk/>
      </pc:docMkLst>
      <pc:sldChg chg="modSp mod modNotesTx">
        <pc:chgData name="Katie Princo" userId="90e8aab3-be5f-4115-8ea8-fe12c1264950" providerId="ADAL" clId="{FE6DFAA1-A638-42D7-AD66-C8FCD695F04E}" dt="2023-10-10T17:26:58.260" v="4866"/>
        <pc:sldMkLst>
          <pc:docMk/>
          <pc:sldMk cId="200009678" sldId="259"/>
        </pc:sldMkLst>
        <pc:spChg chg="mod">
          <ac:chgData name="Katie Princo" userId="90e8aab3-be5f-4115-8ea8-fe12c1264950" providerId="ADAL" clId="{FE6DFAA1-A638-42D7-AD66-C8FCD695F04E}" dt="2023-10-10T17:26:22.053" v="4860" actId="14100"/>
          <ac:spMkLst>
            <pc:docMk/>
            <pc:sldMk cId="200009678" sldId="259"/>
            <ac:spMk id="4" creationId="{B838640B-3A02-7B31-D3CC-12D51C1648F2}"/>
          </ac:spMkLst>
        </pc:spChg>
      </pc:sldChg>
      <pc:sldChg chg="modNotesTx">
        <pc:chgData name="Katie Princo" userId="90e8aab3-be5f-4115-8ea8-fe12c1264950" providerId="ADAL" clId="{FE6DFAA1-A638-42D7-AD66-C8FCD695F04E}" dt="2023-10-10T16:24:28.608" v="4848" actId="20577"/>
        <pc:sldMkLst>
          <pc:docMk/>
          <pc:sldMk cId="1570610613" sldId="262"/>
        </pc:sldMkLst>
      </pc:sldChg>
      <pc:sldChg chg="addSp delSp modSp mod">
        <pc:chgData name="Katie Princo" userId="90e8aab3-be5f-4115-8ea8-fe12c1264950" providerId="ADAL" clId="{FE6DFAA1-A638-42D7-AD66-C8FCD695F04E}" dt="2023-10-10T16:14:49.329" v="4081" actId="14100"/>
        <pc:sldMkLst>
          <pc:docMk/>
          <pc:sldMk cId="1962488615" sldId="266"/>
        </pc:sldMkLst>
        <pc:spChg chg="mod">
          <ac:chgData name="Katie Princo" userId="90e8aab3-be5f-4115-8ea8-fe12c1264950" providerId="ADAL" clId="{FE6DFAA1-A638-42D7-AD66-C8FCD695F04E}" dt="2023-09-21T20:25:30.477" v="24" actId="20577"/>
          <ac:spMkLst>
            <pc:docMk/>
            <pc:sldMk cId="1962488615" sldId="266"/>
            <ac:spMk id="3" creationId="{00000000-0000-0000-0000-000000000000}"/>
          </ac:spMkLst>
        </pc:spChg>
        <pc:spChg chg="mod">
          <ac:chgData name="Katie Princo" userId="90e8aab3-be5f-4115-8ea8-fe12c1264950" providerId="ADAL" clId="{FE6DFAA1-A638-42D7-AD66-C8FCD695F04E}" dt="2023-10-10T15:39:28.693" v="148" actId="20577"/>
          <ac:spMkLst>
            <pc:docMk/>
            <pc:sldMk cId="1962488615" sldId="266"/>
            <ac:spMk id="7" creationId="{ECB084D1-BECF-4573-9129-DD08BF8508CC}"/>
          </ac:spMkLst>
        </pc:spChg>
        <pc:picChg chg="add mod">
          <ac:chgData name="Katie Princo" userId="90e8aab3-be5f-4115-8ea8-fe12c1264950" providerId="ADAL" clId="{FE6DFAA1-A638-42D7-AD66-C8FCD695F04E}" dt="2023-10-10T16:14:49.329" v="4081" actId="14100"/>
          <ac:picMkLst>
            <pc:docMk/>
            <pc:sldMk cId="1962488615" sldId="266"/>
            <ac:picMk id="5" creationId="{20BAD373-0311-1E0A-D995-FC31EAF4311A}"/>
          </ac:picMkLst>
        </pc:picChg>
        <pc:picChg chg="del">
          <ac:chgData name="Katie Princo" userId="90e8aab3-be5f-4115-8ea8-fe12c1264950" providerId="ADAL" clId="{FE6DFAA1-A638-42D7-AD66-C8FCD695F04E}" dt="2023-10-10T16:14:31.073" v="4075" actId="478"/>
          <ac:picMkLst>
            <pc:docMk/>
            <pc:sldMk cId="1962488615" sldId="266"/>
            <ac:picMk id="10" creationId="{58E0B107-7712-4A45-B9F3-8E4FCDFD3F18}"/>
          </ac:picMkLst>
        </pc:picChg>
      </pc:sldChg>
      <pc:sldChg chg="addSp delSp modSp mod modNotesTx">
        <pc:chgData name="Katie Princo" userId="90e8aab3-be5f-4115-8ea8-fe12c1264950" providerId="ADAL" clId="{FE6DFAA1-A638-42D7-AD66-C8FCD695F04E}" dt="2023-10-10T16:12:04.477" v="3405" actId="20577"/>
        <pc:sldMkLst>
          <pc:docMk/>
          <pc:sldMk cId="992587068" sldId="271"/>
        </pc:sldMkLst>
        <pc:spChg chg="mod">
          <ac:chgData name="Katie Princo" userId="90e8aab3-be5f-4115-8ea8-fe12c1264950" providerId="ADAL" clId="{FE6DFAA1-A638-42D7-AD66-C8FCD695F04E}" dt="2023-10-10T16:11:55.461" v="3391" actId="20577"/>
          <ac:spMkLst>
            <pc:docMk/>
            <pc:sldMk cId="992587068" sldId="271"/>
            <ac:spMk id="3" creationId="{00000000-0000-0000-0000-000000000000}"/>
          </ac:spMkLst>
        </pc:spChg>
        <pc:graphicFrameChg chg="del">
          <ac:chgData name="Katie Princo" userId="90e8aab3-be5f-4115-8ea8-fe12c1264950" providerId="ADAL" clId="{FE6DFAA1-A638-42D7-AD66-C8FCD695F04E}" dt="2023-10-10T16:11:29.300" v="3360" actId="478"/>
          <ac:graphicFrameMkLst>
            <pc:docMk/>
            <pc:sldMk cId="992587068" sldId="271"/>
            <ac:graphicFrameMk id="4" creationId="{7BBE51C1-80AD-4663-A944-B58CEEE10E16}"/>
          </ac:graphicFrameMkLst>
        </pc:graphicFrameChg>
        <pc:picChg chg="add mod">
          <ac:chgData name="Katie Princo" userId="90e8aab3-be5f-4115-8ea8-fe12c1264950" providerId="ADAL" clId="{FE6DFAA1-A638-42D7-AD66-C8FCD695F04E}" dt="2023-10-10T16:11:46.313" v="3365" actId="14100"/>
          <ac:picMkLst>
            <pc:docMk/>
            <pc:sldMk cId="992587068" sldId="271"/>
            <ac:picMk id="6" creationId="{E83D443D-BD59-C83B-C931-57F28FDE26D8}"/>
          </ac:picMkLst>
        </pc:picChg>
      </pc:sldChg>
      <pc:sldChg chg="addSp delSp modSp mod">
        <pc:chgData name="Katie Princo" userId="90e8aab3-be5f-4115-8ea8-fe12c1264950" providerId="ADAL" clId="{FE6DFAA1-A638-42D7-AD66-C8FCD695F04E}" dt="2023-09-21T21:51:56.643" v="47" actId="478"/>
        <pc:sldMkLst>
          <pc:docMk/>
          <pc:sldMk cId="2194614990" sldId="273"/>
        </pc:sldMkLst>
        <pc:spChg chg="add del mod">
          <ac:chgData name="Katie Princo" userId="90e8aab3-be5f-4115-8ea8-fe12c1264950" providerId="ADAL" clId="{FE6DFAA1-A638-42D7-AD66-C8FCD695F04E}" dt="2023-09-21T21:51:56.643" v="47" actId="478"/>
          <ac:spMkLst>
            <pc:docMk/>
            <pc:sldMk cId="2194614990" sldId="273"/>
            <ac:spMk id="7" creationId="{1DEFFDCD-0544-901D-C2BF-E83BE36325AD}"/>
          </ac:spMkLst>
        </pc:spChg>
        <pc:picChg chg="del">
          <ac:chgData name="Katie Princo" userId="90e8aab3-be5f-4115-8ea8-fe12c1264950" providerId="ADAL" clId="{FE6DFAA1-A638-42D7-AD66-C8FCD695F04E}" dt="2023-09-21T20:28:52.452" v="27" actId="478"/>
          <ac:picMkLst>
            <pc:docMk/>
            <pc:sldMk cId="2194614990" sldId="273"/>
            <ac:picMk id="5" creationId="{2E8EE159-6C4B-4FD8-A7AE-A71DBE0D09AE}"/>
          </ac:picMkLst>
        </pc:picChg>
        <pc:picChg chg="add mod">
          <ac:chgData name="Katie Princo" userId="90e8aab3-be5f-4115-8ea8-fe12c1264950" providerId="ADAL" clId="{FE6DFAA1-A638-42D7-AD66-C8FCD695F04E}" dt="2023-09-21T20:29:23.977" v="37" actId="1076"/>
          <ac:picMkLst>
            <pc:docMk/>
            <pc:sldMk cId="2194614990" sldId="273"/>
            <ac:picMk id="6" creationId="{E9C5EB51-458B-0F20-4237-43954BBE302A}"/>
          </ac:picMkLst>
        </pc:picChg>
      </pc:sldChg>
      <pc:sldChg chg="modNotesTx">
        <pc:chgData name="Katie Princo" userId="90e8aab3-be5f-4115-8ea8-fe12c1264950" providerId="ADAL" clId="{FE6DFAA1-A638-42D7-AD66-C8FCD695F04E}" dt="2023-10-10T15:47:39.395" v="969" actId="20577"/>
        <pc:sldMkLst>
          <pc:docMk/>
          <pc:sldMk cId="330380728" sldId="274"/>
        </pc:sldMkLst>
      </pc:sldChg>
      <pc:sldChg chg="addSp delSp modSp mod">
        <pc:chgData name="Katie Princo" userId="90e8aab3-be5f-4115-8ea8-fe12c1264950" providerId="ADAL" clId="{FE6DFAA1-A638-42D7-AD66-C8FCD695F04E}" dt="2023-10-10T13:07:01.141" v="57" actId="688"/>
        <pc:sldMkLst>
          <pc:docMk/>
          <pc:sldMk cId="3336356133" sldId="275"/>
        </pc:sldMkLst>
        <pc:picChg chg="add mod">
          <ac:chgData name="Katie Princo" userId="90e8aab3-be5f-4115-8ea8-fe12c1264950" providerId="ADAL" clId="{FE6DFAA1-A638-42D7-AD66-C8FCD695F04E}" dt="2023-10-10T13:07:01.141" v="57" actId="688"/>
          <ac:picMkLst>
            <pc:docMk/>
            <pc:sldMk cId="3336356133" sldId="275"/>
            <ac:picMk id="5" creationId="{25DB0CDB-B647-3EA9-6924-0E9DD49DC14B}"/>
          </ac:picMkLst>
        </pc:picChg>
        <pc:picChg chg="del">
          <ac:chgData name="Katie Princo" userId="90e8aab3-be5f-4115-8ea8-fe12c1264950" providerId="ADAL" clId="{FE6DFAA1-A638-42D7-AD66-C8FCD695F04E}" dt="2023-10-10T13:06:35.090" v="48" actId="478"/>
          <ac:picMkLst>
            <pc:docMk/>
            <pc:sldMk cId="3336356133" sldId="275"/>
            <ac:picMk id="7" creationId="{86689BC3-3B25-46B2-9A3C-252CAF157E3D}"/>
          </ac:picMkLst>
        </pc:picChg>
      </pc:sldChg>
      <pc:sldChg chg="modNotesTx">
        <pc:chgData name="Katie Princo" userId="90e8aab3-be5f-4115-8ea8-fe12c1264950" providerId="ADAL" clId="{FE6DFAA1-A638-42D7-AD66-C8FCD695F04E}" dt="2023-10-10T15:48:40.185" v="1168" actId="20577"/>
        <pc:sldMkLst>
          <pc:docMk/>
          <pc:sldMk cId="2026294922" sldId="276"/>
        </pc:sldMkLst>
      </pc:sldChg>
      <pc:sldChg chg="addSp delSp modSp mod modNotesTx">
        <pc:chgData name="Katie Princo" userId="90e8aab3-be5f-4115-8ea8-fe12c1264950" providerId="ADAL" clId="{FE6DFAA1-A638-42D7-AD66-C8FCD695F04E}" dt="2023-10-10T15:49:31.884" v="1325" actId="20577"/>
        <pc:sldMkLst>
          <pc:docMk/>
          <pc:sldMk cId="2513217581" sldId="277"/>
        </pc:sldMkLst>
        <pc:spChg chg="add del mod">
          <ac:chgData name="Katie Princo" userId="90e8aab3-be5f-4115-8ea8-fe12c1264950" providerId="ADAL" clId="{FE6DFAA1-A638-42D7-AD66-C8FCD695F04E}" dt="2023-10-10T13:19:49.170" v="137"/>
          <ac:spMkLst>
            <pc:docMk/>
            <pc:sldMk cId="2513217581" sldId="277"/>
            <ac:spMk id="4" creationId="{0B39CAA4-DEE5-8FB4-BE8D-22F994B5C24E}"/>
          </ac:spMkLst>
        </pc:spChg>
        <pc:spChg chg="add mod">
          <ac:chgData name="Katie Princo" userId="90e8aab3-be5f-4115-8ea8-fe12c1264950" providerId="ADAL" clId="{FE6DFAA1-A638-42D7-AD66-C8FCD695F04E}" dt="2023-10-10T13:20:33.687" v="144" actId="1076"/>
          <ac:spMkLst>
            <pc:docMk/>
            <pc:sldMk cId="2513217581" sldId="277"/>
            <ac:spMk id="7" creationId="{28BBDC42-4D59-1E14-FB25-8A68A0B2A98E}"/>
          </ac:spMkLst>
        </pc:spChg>
        <pc:graphicFrameChg chg="add mod modGraphic">
          <ac:chgData name="Katie Princo" userId="90e8aab3-be5f-4115-8ea8-fe12c1264950" providerId="ADAL" clId="{FE6DFAA1-A638-42D7-AD66-C8FCD695F04E}" dt="2023-10-10T13:20:36.620" v="145" actId="1076"/>
          <ac:graphicFrameMkLst>
            <pc:docMk/>
            <pc:sldMk cId="2513217581" sldId="277"/>
            <ac:graphicFrameMk id="6" creationId="{B42F53FA-02FB-8799-6921-16F28B09B486}"/>
          </ac:graphicFrameMkLst>
        </pc:graphicFrameChg>
        <pc:picChg chg="del">
          <ac:chgData name="Katie Princo" userId="90e8aab3-be5f-4115-8ea8-fe12c1264950" providerId="ADAL" clId="{FE6DFAA1-A638-42D7-AD66-C8FCD695F04E}" dt="2023-10-10T13:16:26.652" v="74" actId="478"/>
          <ac:picMkLst>
            <pc:docMk/>
            <pc:sldMk cId="2513217581" sldId="277"/>
            <ac:picMk id="5" creationId="{67E5E03B-A034-4AFD-A365-6790C46F36F7}"/>
          </ac:picMkLst>
        </pc:picChg>
      </pc:sldChg>
      <pc:sldChg chg="addSp delSp modSp mod">
        <pc:chgData name="Katie Princo" userId="90e8aab3-be5f-4115-8ea8-fe12c1264950" providerId="ADAL" clId="{FE6DFAA1-A638-42D7-AD66-C8FCD695F04E}" dt="2023-10-10T16:14:26.546" v="4074" actId="1076"/>
        <pc:sldMkLst>
          <pc:docMk/>
          <pc:sldMk cId="3826717957" sldId="279"/>
        </pc:sldMkLst>
        <pc:picChg chg="del">
          <ac:chgData name="Katie Princo" userId="90e8aab3-be5f-4115-8ea8-fe12c1264950" providerId="ADAL" clId="{FE6DFAA1-A638-42D7-AD66-C8FCD695F04E}" dt="2023-10-10T16:14:07.018" v="4067" actId="478"/>
          <ac:picMkLst>
            <pc:docMk/>
            <pc:sldMk cId="3826717957" sldId="279"/>
            <ac:picMk id="5" creationId="{1F2AAA5E-2E35-4644-96C9-0A44FF288D7B}"/>
          </ac:picMkLst>
        </pc:picChg>
        <pc:picChg chg="add mod">
          <ac:chgData name="Katie Princo" userId="90e8aab3-be5f-4115-8ea8-fe12c1264950" providerId="ADAL" clId="{FE6DFAA1-A638-42D7-AD66-C8FCD695F04E}" dt="2023-10-10T16:14:26.546" v="4074" actId="1076"/>
          <ac:picMkLst>
            <pc:docMk/>
            <pc:sldMk cId="3826717957" sldId="279"/>
            <ac:picMk id="6" creationId="{F8519161-516E-08DD-A1B4-502B8D55EC8A}"/>
          </ac:picMkLst>
        </pc:picChg>
        <pc:picChg chg="del">
          <ac:chgData name="Katie Princo" userId="90e8aab3-be5f-4115-8ea8-fe12c1264950" providerId="ADAL" clId="{FE6DFAA1-A638-42D7-AD66-C8FCD695F04E}" dt="2023-10-10T16:14:07.986" v="4069" actId="478"/>
          <ac:picMkLst>
            <pc:docMk/>
            <pc:sldMk cId="3826717957" sldId="279"/>
            <ac:picMk id="7" creationId="{3CEE8633-D951-4EEC-B964-D405DEF7EBBB}"/>
          </ac:picMkLst>
        </pc:picChg>
        <pc:picChg chg="del">
          <ac:chgData name="Katie Princo" userId="90e8aab3-be5f-4115-8ea8-fe12c1264950" providerId="ADAL" clId="{FE6DFAA1-A638-42D7-AD66-C8FCD695F04E}" dt="2023-10-10T16:14:07.464" v="4068" actId="478"/>
          <ac:picMkLst>
            <pc:docMk/>
            <pc:sldMk cId="3826717957" sldId="279"/>
            <ac:picMk id="9" creationId="{75F7F588-6A0E-4174-B779-F8EDA22D8783}"/>
          </ac:picMkLst>
        </pc:picChg>
      </pc:sldChg>
      <pc:sldChg chg="modNotesTx">
        <pc:chgData name="Katie Princo" userId="90e8aab3-be5f-4115-8ea8-fe12c1264950" providerId="ADAL" clId="{FE6DFAA1-A638-42D7-AD66-C8FCD695F04E}" dt="2023-10-10T15:55:40.903" v="1885" actId="20577"/>
        <pc:sldMkLst>
          <pc:docMk/>
          <pc:sldMk cId="3487893784" sldId="280"/>
        </pc:sldMkLst>
      </pc:sldChg>
      <pc:sldChg chg="modSp mod modNotesTx">
        <pc:chgData name="Katie Princo" userId="90e8aab3-be5f-4115-8ea8-fe12c1264950" providerId="ADAL" clId="{FE6DFAA1-A638-42D7-AD66-C8FCD695F04E}" dt="2023-10-10T16:04:12.478" v="2755" actId="20577"/>
        <pc:sldMkLst>
          <pc:docMk/>
          <pc:sldMk cId="200727483" sldId="281"/>
        </pc:sldMkLst>
        <pc:spChg chg="mod">
          <ac:chgData name="Katie Princo" userId="90e8aab3-be5f-4115-8ea8-fe12c1264950" providerId="ADAL" clId="{FE6DFAA1-A638-42D7-AD66-C8FCD695F04E}" dt="2023-10-10T15:58:43.370" v="2016" actId="20577"/>
          <ac:spMkLst>
            <pc:docMk/>
            <pc:sldMk cId="200727483" sldId="281"/>
            <ac:spMk id="3" creationId="{00000000-0000-0000-0000-000000000000}"/>
          </ac:spMkLst>
        </pc:spChg>
      </pc:sldChg>
      <pc:sldChg chg="modSp mod modNotesTx">
        <pc:chgData name="Katie Princo" userId="90e8aab3-be5f-4115-8ea8-fe12c1264950" providerId="ADAL" clId="{FE6DFAA1-A638-42D7-AD66-C8FCD695F04E}" dt="2023-10-10T16:08:29.052" v="3148" actId="20577"/>
        <pc:sldMkLst>
          <pc:docMk/>
          <pc:sldMk cId="891278636" sldId="282"/>
        </pc:sldMkLst>
        <pc:spChg chg="mod">
          <ac:chgData name="Katie Princo" userId="90e8aab3-be5f-4115-8ea8-fe12c1264950" providerId="ADAL" clId="{FE6DFAA1-A638-42D7-AD66-C8FCD695F04E}" dt="2023-10-10T16:08:26.184" v="3147" actId="20577"/>
          <ac:spMkLst>
            <pc:docMk/>
            <pc:sldMk cId="891278636" sldId="282"/>
            <ac:spMk id="3" creationId="{00000000-0000-0000-0000-000000000000}"/>
          </ac:spMkLst>
        </pc:spChg>
      </pc:sldChg>
      <pc:sldChg chg="addSp modSp mod modNotesTx">
        <pc:chgData name="Katie Princo" userId="90e8aab3-be5f-4115-8ea8-fe12c1264950" providerId="ADAL" clId="{FE6DFAA1-A638-42D7-AD66-C8FCD695F04E}" dt="2023-10-10T15:49:50.973" v="1406" actId="20577"/>
        <pc:sldMkLst>
          <pc:docMk/>
          <pc:sldMk cId="79836232" sldId="283"/>
        </pc:sldMkLst>
        <pc:spChg chg="add mod">
          <ac:chgData name="Katie Princo" userId="90e8aab3-be5f-4115-8ea8-fe12c1264950" providerId="ADAL" clId="{FE6DFAA1-A638-42D7-AD66-C8FCD695F04E}" dt="2023-10-10T13:08:03.624" v="66" actId="14100"/>
          <ac:spMkLst>
            <pc:docMk/>
            <pc:sldMk cId="79836232" sldId="283"/>
            <ac:spMk id="4" creationId="{71D1FF4E-5CE0-8C99-74BC-FCF12748ECB9}"/>
          </ac:spMkLst>
        </pc:spChg>
      </pc:sldChg>
      <pc:sldChg chg="addSp delSp modSp mod">
        <pc:chgData name="Katie Princo" userId="90e8aab3-be5f-4115-8ea8-fe12c1264950" providerId="ADAL" clId="{FE6DFAA1-A638-42D7-AD66-C8FCD695F04E}" dt="2023-10-10T17:19:50.759" v="4858" actId="14100"/>
        <pc:sldMkLst>
          <pc:docMk/>
          <pc:sldMk cId="4133488694" sldId="285"/>
        </pc:sldMkLst>
        <pc:spChg chg="del">
          <ac:chgData name="Katie Princo" userId="90e8aab3-be5f-4115-8ea8-fe12c1264950" providerId="ADAL" clId="{FE6DFAA1-A638-42D7-AD66-C8FCD695F04E}" dt="2023-10-10T17:17:32.941" v="4850" actId="478"/>
          <ac:spMkLst>
            <pc:docMk/>
            <pc:sldMk cId="4133488694" sldId="285"/>
            <ac:spMk id="5" creationId="{1663D993-1A2E-47D7-A6D0-0CAC22DC47E9}"/>
          </ac:spMkLst>
        </pc:spChg>
        <pc:picChg chg="add mod">
          <ac:chgData name="Katie Princo" userId="90e8aab3-be5f-4115-8ea8-fe12c1264950" providerId="ADAL" clId="{FE6DFAA1-A638-42D7-AD66-C8FCD695F04E}" dt="2023-10-10T17:19:50.759" v="4858" actId="14100"/>
          <ac:picMkLst>
            <pc:docMk/>
            <pc:sldMk cId="4133488694" sldId="285"/>
            <ac:picMk id="6" creationId="{3CAFDBE8-5F30-8037-917D-1EFFFFDCE2FA}"/>
          </ac:picMkLst>
        </pc:picChg>
        <pc:picChg chg="del">
          <ac:chgData name="Katie Princo" userId="90e8aab3-be5f-4115-8ea8-fe12c1264950" providerId="ADAL" clId="{FE6DFAA1-A638-42D7-AD66-C8FCD695F04E}" dt="2023-10-10T17:17:31.453" v="4849" actId="478"/>
          <ac:picMkLst>
            <pc:docMk/>
            <pc:sldMk cId="4133488694" sldId="285"/>
            <ac:picMk id="7" creationId="{1837BDA1-A987-4A7C-9B50-203AE6B41732}"/>
          </ac:picMkLst>
        </pc:picChg>
      </pc:sldChg>
      <pc:sldChg chg="addSp delSp modSp mod">
        <pc:chgData name="Katie Princo" userId="90e8aab3-be5f-4115-8ea8-fe12c1264950" providerId="ADAL" clId="{FE6DFAA1-A638-42D7-AD66-C8FCD695F04E}" dt="2023-10-10T13:15:42.602" v="73" actId="1076"/>
        <pc:sldMkLst>
          <pc:docMk/>
          <pc:sldMk cId="4124751989" sldId="286"/>
        </pc:sldMkLst>
        <pc:picChg chg="del">
          <ac:chgData name="Katie Princo" userId="90e8aab3-be5f-4115-8ea8-fe12c1264950" providerId="ADAL" clId="{FE6DFAA1-A638-42D7-AD66-C8FCD695F04E}" dt="2023-10-10T13:15:27.385" v="67" actId="478"/>
          <ac:picMkLst>
            <pc:docMk/>
            <pc:sldMk cId="4124751989" sldId="286"/>
            <ac:picMk id="5" creationId="{BDC61CC9-36CD-4603-B6BF-E047C59D794E}"/>
          </ac:picMkLst>
        </pc:picChg>
        <pc:picChg chg="del">
          <ac:chgData name="Katie Princo" userId="90e8aab3-be5f-4115-8ea8-fe12c1264950" providerId="ADAL" clId="{FE6DFAA1-A638-42D7-AD66-C8FCD695F04E}" dt="2023-10-10T13:15:29.452" v="68" actId="478"/>
          <ac:picMkLst>
            <pc:docMk/>
            <pc:sldMk cId="4124751989" sldId="286"/>
            <ac:picMk id="6" creationId="{05CF5D2C-39AE-4AC2-BACA-6E4A76C4B6D5}"/>
          </ac:picMkLst>
        </pc:picChg>
        <pc:picChg chg="add mod">
          <ac:chgData name="Katie Princo" userId="90e8aab3-be5f-4115-8ea8-fe12c1264950" providerId="ADAL" clId="{FE6DFAA1-A638-42D7-AD66-C8FCD695F04E}" dt="2023-10-10T13:15:42.602" v="73" actId="1076"/>
          <ac:picMkLst>
            <pc:docMk/>
            <pc:sldMk cId="4124751989" sldId="286"/>
            <ac:picMk id="7" creationId="{388B7F62-D832-1EAC-4EC8-32EFA12B4FFC}"/>
          </ac:picMkLst>
        </pc:picChg>
      </pc:sldChg>
      <pc:sldChg chg="modNotesTx">
        <pc:chgData name="Katie Princo" userId="90e8aab3-be5f-4115-8ea8-fe12c1264950" providerId="ADAL" clId="{FE6DFAA1-A638-42D7-AD66-C8FCD695F04E}" dt="2023-10-10T15:53:46.759" v="1642" actId="20577"/>
        <pc:sldMkLst>
          <pc:docMk/>
          <pc:sldMk cId="3028144860" sldId="287"/>
        </pc:sldMkLst>
      </pc:sldChg>
      <pc:sldChg chg="modNotesTx">
        <pc:chgData name="Katie Princo" userId="90e8aab3-be5f-4115-8ea8-fe12c1264950" providerId="ADAL" clId="{FE6DFAA1-A638-42D7-AD66-C8FCD695F04E}" dt="2023-10-10T16:13:51.071" v="4066" actId="20577"/>
        <pc:sldMkLst>
          <pc:docMk/>
          <pc:sldMk cId="608626903" sldId="288"/>
        </pc:sldMkLst>
      </pc:sldChg>
    </pc:docChg>
  </pc:docChgLst>
  <pc:docChgLst>
    <pc:chgData name="Katie Princo" userId="90e8aab3-be5f-4115-8ea8-fe12c1264950" providerId="ADAL" clId="{A0676B21-CB14-4FE6-B903-FA9E105EA017}"/>
    <pc:docChg chg="undo custSel addSld delSld modSld">
      <pc:chgData name="Katie Princo" userId="90e8aab3-be5f-4115-8ea8-fe12c1264950" providerId="ADAL" clId="{A0676B21-CB14-4FE6-B903-FA9E105EA017}" dt="2023-07-31T16:36:04.010" v="821" actId="20577"/>
      <pc:docMkLst>
        <pc:docMk/>
      </pc:docMkLst>
      <pc:sldChg chg="del">
        <pc:chgData name="Katie Princo" userId="90e8aab3-be5f-4115-8ea8-fe12c1264950" providerId="ADAL" clId="{A0676B21-CB14-4FE6-B903-FA9E105EA017}" dt="2023-07-31T15:43:49.154" v="0" actId="2696"/>
        <pc:sldMkLst>
          <pc:docMk/>
          <pc:sldMk cId="1565569271" sldId="257"/>
        </pc:sldMkLst>
      </pc:sldChg>
      <pc:sldChg chg="addSp modSp mod modNotesTx">
        <pc:chgData name="Katie Princo" userId="90e8aab3-be5f-4115-8ea8-fe12c1264950" providerId="ADAL" clId="{A0676B21-CB14-4FE6-B903-FA9E105EA017}" dt="2023-07-31T15:56:27.737" v="304"/>
        <pc:sldMkLst>
          <pc:docMk/>
          <pc:sldMk cId="200009678" sldId="259"/>
        </pc:sldMkLst>
        <pc:spChg chg="mod">
          <ac:chgData name="Katie Princo" userId="90e8aab3-be5f-4115-8ea8-fe12c1264950" providerId="ADAL" clId="{A0676B21-CB14-4FE6-B903-FA9E105EA017}" dt="2023-07-31T15:44:43.126" v="43" actId="14100"/>
          <ac:spMkLst>
            <pc:docMk/>
            <pc:sldMk cId="200009678" sldId="259"/>
            <ac:spMk id="3" creationId="{00000000-0000-0000-0000-000000000000}"/>
          </ac:spMkLst>
        </pc:spChg>
        <pc:spChg chg="add mod">
          <ac:chgData name="Katie Princo" userId="90e8aab3-be5f-4115-8ea8-fe12c1264950" providerId="ADAL" clId="{A0676B21-CB14-4FE6-B903-FA9E105EA017}" dt="2023-07-31T15:56:19.454" v="303" actId="1076"/>
          <ac:spMkLst>
            <pc:docMk/>
            <pc:sldMk cId="200009678" sldId="259"/>
            <ac:spMk id="4" creationId="{B838640B-3A02-7B31-D3CC-12D51C1648F2}"/>
          </ac:spMkLst>
        </pc:spChg>
      </pc:sldChg>
      <pc:sldChg chg="addSp delSp modSp mod">
        <pc:chgData name="Katie Princo" userId="90e8aab3-be5f-4115-8ea8-fe12c1264950" providerId="ADAL" clId="{A0676B21-CB14-4FE6-B903-FA9E105EA017}" dt="2023-07-31T15:44:25.145" v="41" actId="403"/>
        <pc:sldMkLst>
          <pc:docMk/>
          <pc:sldMk cId="1570610613" sldId="262"/>
        </pc:sldMkLst>
        <pc:spChg chg="del">
          <ac:chgData name="Katie Princo" userId="90e8aab3-be5f-4115-8ea8-fe12c1264950" providerId="ADAL" clId="{A0676B21-CB14-4FE6-B903-FA9E105EA017}" dt="2023-07-31T15:43:54.766" v="1" actId="478"/>
          <ac:spMkLst>
            <pc:docMk/>
            <pc:sldMk cId="1570610613" sldId="262"/>
            <ac:spMk id="4" creationId="{00000000-0000-0000-0000-000000000000}"/>
          </ac:spMkLst>
        </pc:spChg>
        <pc:spChg chg="add mod">
          <ac:chgData name="Katie Princo" userId="90e8aab3-be5f-4115-8ea8-fe12c1264950" providerId="ADAL" clId="{A0676B21-CB14-4FE6-B903-FA9E105EA017}" dt="2023-07-31T15:44:25.145" v="41" actId="403"/>
          <ac:spMkLst>
            <pc:docMk/>
            <pc:sldMk cId="1570610613" sldId="262"/>
            <ac:spMk id="5" creationId="{B3FCF88F-FB42-BD20-B4E7-94C842E804F6}"/>
          </ac:spMkLst>
        </pc:spChg>
      </pc:sldChg>
      <pc:sldChg chg="addSp delSp modSp del mod">
        <pc:chgData name="Katie Princo" userId="90e8aab3-be5f-4115-8ea8-fe12c1264950" providerId="ADAL" clId="{A0676B21-CB14-4FE6-B903-FA9E105EA017}" dt="2023-07-31T15:55:28.889" v="300" actId="2696"/>
        <pc:sldMkLst>
          <pc:docMk/>
          <pc:sldMk cId="2601479127" sldId="263"/>
        </pc:sldMkLst>
        <pc:spChg chg="del">
          <ac:chgData name="Katie Princo" userId="90e8aab3-be5f-4115-8ea8-fe12c1264950" providerId="ADAL" clId="{A0676B21-CB14-4FE6-B903-FA9E105EA017}" dt="2023-07-31T15:55:05.439" v="294" actId="478"/>
          <ac:spMkLst>
            <pc:docMk/>
            <pc:sldMk cId="2601479127" sldId="263"/>
            <ac:spMk id="3" creationId="{FD438E5C-67DC-0F46-8996-50AC12860A93}"/>
          </ac:spMkLst>
        </pc:spChg>
        <pc:spChg chg="add del mod">
          <ac:chgData name="Katie Princo" userId="90e8aab3-be5f-4115-8ea8-fe12c1264950" providerId="ADAL" clId="{A0676B21-CB14-4FE6-B903-FA9E105EA017}" dt="2023-07-31T15:55:08.788" v="295" actId="478"/>
          <ac:spMkLst>
            <pc:docMk/>
            <pc:sldMk cId="2601479127" sldId="263"/>
            <ac:spMk id="5" creationId="{DA4FD494-B6DE-866D-1FAB-AD6B3F50FF82}"/>
          </ac:spMkLst>
        </pc:spChg>
      </pc:sldChg>
      <pc:sldChg chg="modSp mod">
        <pc:chgData name="Katie Princo" userId="90e8aab3-be5f-4115-8ea8-fe12c1264950" providerId="ADAL" clId="{A0676B21-CB14-4FE6-B903-FA9E105EA017}" dt="2023-07-31T15:57:05.985" v="336" actId="20577"/>
        <pc:sldMkLst>
          <pc:docMk/>
          <pc:sldMk cId="1962488615" sldId="266"/>
        </pc:sldMkLst>
        <pc:spChg chg="mod">
          <ac:chgData name="Katie Princo" userId="90e8aab3-be5f-4115-8ea8-fe12c1264950" providerId="ADAL" clId="{A0676B21-CB14-4FE6-B903-FA9E105EA017}" dt="2023-07-31T15:57:03.545" v="334" actId="20577"/>
          <ac:spMkLst>
            <pc:docMk/>
            <pc:sldMk cId="1962488615" sldId="266"/>
            <ac:spMk id="3" creationId="{00000000-0000-0000-0000-000000000000}"/>
          </ac:spMkLst>
        </pc:spChg>
        <pc:spChg chg="mod">
          <ac:chgData name="Katie Princo" userId="90e8aab3-be5f-4115-8ea8-fe12c1264950" providerId="ADAL" clId="{A0676B21-CB14-4FE6-B903-FA9E105EA017}" dt="2023-07-31T15:57:05.985" v="336" actId="20577"/>
          <ac:spMkLst>
            <pc:docMk/>
            <pc:sldMk cId="1962488615" sldId="266"/>
            <ac:spMk id="7" creationId="{ECB084D1-BECF-4573-9129-DD08BF8508CC}"/>
          </ac:spMkLst>
        </pc:spChg>
      </pc:sldChg>
      <pc:sldChg chg="del">
        <pc:chgData name="Katie Princo" userId="90e8aab3-be5f-4115-8ea8-fe12c1264950" providerId="ADAL" clId="{A0676B21-CB14-4FE6-B903-FA9E105EA017}" dt="2023-07-31T15:47:22.082" v="44" actId="2696"/>
        <pc:sldMkLst>
          <pc:docMk/>
          <pc:sldMk cId="4228396011" sldId="267"/>
        </pc:sldMkLst>
      </pc:sldChg>
      <pc:sldChg chg="addSp modSp mod">
        <pc:chgData name="Katie Princo" userId="90e8aab3-be5f-4115-8ea8-fe12c1264950" providerId="ADAL" clId="{A0676B21-CB14-4FE6-B903-FA9E105EA017}" dt="2023-07-31T15:55:24.867" v="299" actId="1076"/>
        <pc:sldMkLst>
          <pc:docMk/>
          <pc:sldMk cId="934126188" sldId="268"/>
        </pc:sldMkLst>
        <pc:spChg chg="mod">
          <ac:chgData name="Katie Princo" userId="90e8aab3-be5f-4115-8ea8-fe12c1264950" providerId="ADAL" clId="{A0676B21-CB14-4FE6-B903-FA9E105EA017}" dt="2023-07-31T15:55:24.867" v="299" actId="1076"/>
          <ac:spMkLst>
            <pc:docMk/>
            <pc:sldMk cId="934126188" sldId="268"/>
            <ac:spMk id="4" creationId="{9DF9DB9F-F603-4BC2-8CD6-1E1E4CA652B3}"/>
          </ac:spMkLst>
        </pc:spChg>
        <pc:spChg chg="add mod">
          <ac:chgData name="Katie Princo" userId="90e8aab3-be5f-4115-8ea8-fe12c1264950" providerId="ADAL" clId="{A0676B21-CB14-4FE6-B903-FA9E105EA017}" dt="2023-07-31T15:55:18.131" v="298" actId="1076"/>
          <ac:spMkLst>
            <pc:docMk/>
            <pc:sldMk cId="934126188" sldId="268"/>
            <ac:spMk id="5" creationId="{96A632BC-2D1F-1282-A512-38BB6D05CE08}"/>
          </ac:spMkLst>
        </pc:spChg>
      </pc:sldChg>
      <pc:sldChg chg="modSp mod">
        <pc:chgData name="Katie Princo" userId="90e8aab3-be5f-4115-8ea8-fe12c1264950" providerId="ADAL" clId="{A0676B21-CB14-4FE6-B903-FA9E105EA017}" dt="2023-07-31T16:32:06.161" v="615" actId="20577"/>
        <pc:sldMkLst>
          <pc:docMk/>
          <pc:sldMk cId="3574937955" sldId="272"/>
        </pc:sldMkLst>
        <pc:spChg chg="mod">
          <ac:chgData name="Katie Princo" userId="90e8aab3-be5f-4115-8ea8-fe12c1264950" providerId="ADAL" clId="{A0676B21-CB14-4FE6-B903-FA9E105EA017}" dt="2023-07-31T16:32:06.161" v="615" actId="20577"/>
          <ac:spMkLst>
            <pc:docMk/>
            <pc:sldMk cId="3574937955" sldId="272"/>
            <ac:spMk id="3" creationId="{00000000-0000-0000-0000-000000000000}"/>
          </ac:spMkLst>
        </pc:spChg>
      </pc:sldChg>
      <pc:sldChg chg="modSp mod">
        <pc:chgData name="Katie Princo" userId="90e8aab3-be5f-4115-8ea8-fe12c1264950" providerId="ADAL" clId="{A0676B21-CB14-4FE6-B903-FA9E105EA017}" dt="2023-07-31T16:35:22.975" v="818" actId="20577"/>
        <pc:sldMkLst>
          <pc:docMk/>
          <pc:sldMk cId="2026294922" sldId="276"/>
        </pc:sldMkLst>
        <pc:spChg chg="mod">
          <ac:chgData name="Katie Princo" userId="90e8aab3-be5f-4115-8ea8-fe12c1264950" providerId="ADAL" clId="{A0676B21-CB14-4FE6-B903-FA9E105EA017}" dt="2023-07-31T16:35:22.975" v="818" actId="20577"/>
          <ac:spMkLst>
            <pc:docMk/>
            <pc:sldMk cId="2026294922" sldId="276"/>
            <ac:spMk id="3" creationId="{00000000-0000-0000-0000-000000000000}"/>
          </ac:spMkLst>
        </pc:spChg>
      </pc:sldChg>
      <pc:sldChg chg="modSp mod">
        <pc:chgData name="Katie Princo" userId="90e8aab3-be5f-4115-8ea8-fe12c1264950" providerId="ADAL" clId="{A0676B21-CB14-4FE6-B903-FA9E105EA017}" dt="2023-07-31T16:35:52.971" v="820" actId="20577"/>
        <pc:sldMkLst>
          <pc:docMk/>
          <pc:sldMk cId="2148809182" sldId="278"/>
        </pc:sldMkLst>
        <pc:spChg chg="mod">
          <ac:chgData name="Katie Princo" userId="90e8aab3-be5f-4115-8ea8-fe12c1264950" providerId="ADAL" clId="{A0676B21-CB14-4FE6-B903-FA9E105EA017}" dt="2023-07-31T16:35:52.971" v="820" actId="20577"/>
          <ac:spMkLst>
            <pc:docMk/>
            <pc:sldMk cId="2148809182" sldId="278"/>
            <ac:spMk id="3" creationId="{00000000-0000-0000-0000-000000000000}"/>
          </ac:spMkLst>
        </pc:spChg>
      </pc:sldChg>
      <pc:sldChg chg="modSp mod">
        <pc:chgData name="Katie Princo" userId="90e8aab3-be5f-4115-8ea8-fe12c1264950" providerId="ADAL" clId="{A0676B21-CB14-4FE6-B903-FA9E105EA017}" dt="2023-07-31T16:33:12.050" v="737" actId="20577"/>
        <pc:sldMkLst>
          <pc:docMk/>
          <pc:sldMk cId="608626903" sldId="288"/>
        </pc:sldMkLst>
        <pc:spChg chg="mod">
          <ac:chgData name="Katie Princo" userId="90e8aab3-be5f-4115-8ea8-fe12c1264950" providerId="ADAL" clId="{A0676B21-CB14-4FE6-B903-FA9E105EA017}" dt="2023-07-31T16:33:12.050" v="737" actId="20577"/>
          <ac:spMkLst>
            <pc:docMk/>
            <pc:sldMk cId="608626903" sldId="288"/>
            <ac:spMk id="3" creationId="{00000000-0000-0000-0000-000000000000}"/>
          </ac:spMkLst>
        </pc:spChg>
      </pc:sldChg>
      <pc:sldChg chg="modSp mod">
        <pc:chgData name="Katie Princo" userId="90e8aab3-be5f-4115-8ea8-fe12c1264950" providerId="ADAL" clId="{A0676B21-CB14-4FE6-B903-FA9E105EA017}" dt="2023-07-31T16:35:31.814" v="819" actId="20577"/>
        <pc:sldMkLst>
          <pc:docMk/>
          <pc:sldMk cId="4203400531" sldId="289"/>
        </pc:sldMkLst>
        <pc:spChg chg="mod">
          <ac:chgData name="Katie Princo" userId="90e8aab3-be5f-4115-8ea8-fe12c1264950" providerId="ADAL" clId="{A0676B21-CB14-4FE6-B903-FA9E105EA017}" dt="2023-07-31T16:35:31.814" v="819" actId="20577"/>
          <ac:spMkLst>
            <pc:docMk/>
            <pc:sldMk cId="4203400531" sldId="289"/>
            <ac:spMk id="3" creationId="{00000000-0000-0000-0000-000000000000}"/>
          </ac:spMkLst>
        </pc:spChg>
      </pc:sldChg>
      <pc:sldChg chg="modSp mod">
        <pc:chgData name="Katie Princo" userId="90e8aab3-be5f-4115-8ea8-fe12c1264950" providerId="ADAL" clId="{A0676B21-CB14-4FE6-B903-FA9E105EA017}" dt="2023-07-31T16:36:04.010" v="821" actId="20577"/>
        <pc:sldMkLst>
          <pc:docMk/>
          <pc:sldMk cId="433042958" sldId="290"/>
        </pc:sldMkLst>
        <pc:spChg chg="mod">
          <ac:chgData name="Katie Princo" userId="90e8aab3-be5f-4115-8ea8-fe12c1264950" providerId="ADAL" clId="{A0676B21-CB14-4FE6-B903-FA9E105EA017}" dt="2023-07-31T16:36:04.010" v="821" actId="20577"/>
          <ac:spMkLst>
            <pc:docMk/>
            <pc:sldMk cId="433042958" sldId="290"/>
            <ac:spMk id="3" creationId="{00000000-0000-0000-0000-000000000000}"/>
          </ac:spMkLst>
        </pc:spChg>
      </pc:sldChg>
      <pc:sldChg chg="addSp delSp modSp add mod">
        <pc:chgData name="Katie Princo" userId="90e8aab3-be5f-4115-8ea8-fe12c1264950" providerId="ADAL" clId="{A0676B21-CB14-4FE6-B903-FA9E105EA017}" dt="2023-07-31T15:52:27.989" v="293" actId="20577"/>
        <pc:sldMkLst>
          <pc:docMk/>
          <pc:sldMk cId="1052071732" sldId="291"/>
        </pc:sldMkLst>
        <pc:spChg chg="mod">
          <ac:chgData name="Katie Princo" userId="90e8aab3-be5f-4115-8ea8-fe12c1264950" providerId="ADAL" clId="{A0676B21-CB14-4FE6-B903-FA9E105EA017}" dt="2023-07-31T15:52:27.989" v="293" actId="20577"/>
          <ac:spMkLst>
            <pc:docMk/>
            <pc:sldMk cId="1052071732" sldId="291"/>
            <ac:spMk id="2" creationId="{00000000-0000-0000-0000-000000000000}"/>
          </ac:spMkLst>
        </pc:spChg>
        <pc:spChg chg="del">
          <ac:chgData name="Katie Princo" userId="90e8aab3-be5f-4115-8ea8-fe12c1264950" providerId="ADAL" clId="{A0676B21-CB14-4FE6-B903-FA9E105EA017}" dt="2023-07-31T15:49:49.444" v="93" actId="478"/>
          <ac:spMkLst>
            <pc:docMk/>
            <pc:sldMk cId="1052071732" sldId="291"/>
            <ac:spMk id="3" creationId="{00000000-0000-0000-0000-000000000000}"/>
          </ac:spMkLst>
        </pc:spChg>
        <pc:spChg chg="add del mod">
          <ac:chgData name="Katie Princo" userId="90e8aab3-be5f-4115-8ea8-fe12c1264950" providerId="ADAL" clId="{A0676B21-CB14-4FE6-B903-FA9E105EA017}" dt="2023-07-31T15:49:52.321" v="94" actId="478"/>
          <ac:spMkLst>
            <pc:docMk/>
            <pc:sldMk cId="1052071732" sldId="291"/>
            <ac:spMk id="6" creationId="{7B457704-DA43-9E89-7CB8-3A85A8A43D4A}"/>
          </ac:spMkLst>
        </pc:spChg>
        <pc:spChg chg="add mod">
          <ac:chgData name="Katie Princo" userId="90e8aab3-be5f-4115-8ea8-fe12c1264950" providerId="ADAL" clId="{A0676B21-CB14-4FE6-B903-FA9E105EA017}" dt="2023-07-31T15:52:20.175" v="285" actId="20577"/>
          <ac:spMkLst>
            <pc:docMk/>
            <pc:sldMk cId="1052071732" sldId="291"/>
            <ac:spMk id="9" creationId="{FA9A4E16-4F5B-2A9F-4792-19B1E9CBF84B}"/>
          </ac:spMkLst>
        </pc:spChg>
        <pc:picChg chg="del">
          <ac:chgData name="Katie Princo" userId="90e8aab3-be5f-4115-8ea8-fe12c1264950" providerId="ADAL" clId="{A0676B21-CB14-4FE6-B903-FA9E105EA017}" dt="2023-07-31T15:49:47.908" v="92" actId="478"/>
          <ac:picMkLst>
            <pc:docMk/>
            <pc:sldMk cId="1052071732" sldId="291"/>
            <ac:picMk id="5" creationId="{2E8EE159-6C4B-4FD8-A7AE-A71DBE0D09AE}"/>
          </ac:picMkLst>
        </pc:picChg>
        <pc:picChg chg="add mod">
          <ac:chgData name="Katie Princo" userId="90e8aab3-be5f-4115-8ea8-fe12c1264950" providerId="ADAL" clId="{A0676B21-CB14-4FE6-B903-FA9E105EA017}" dt="2023-07-31T15:50:38.065" v="99" actId="1076"/>
          <ac:picMkLst>
            <pc:docMk/>
            <pc:sldMk cId="1052071732" sldId="291"/>
            <ac:picMk id="8" creationId="{91C4A4B6-3A20-F3F9-32DA-3D8F57C035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D5D93F-B59B-44B0-A983-2509978B044B}"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17E60B-74B7-4B37-9B56-611F957B476E}" type="slidenum">
              <a:rPr lang="en-US" smtClean="0"/>
              <a:t>‹#›</a:t>
            </a:fld>
            <a:endParaRPr lang="en-US"/>
          </a:p>
        </p:txBody>
      </p:sp>
    </p:spTree>
    <p:extLst>
      <p:ext uri="{BB962C8B-B14F-4D97-AF65-F5344CB8AC3E}">
        <p14:creationId xmlns:p14="http://schemas.microsoft.com/office/powerpoint/2010/main" val="2646405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1:05 presentation – 7 topics/26 slides</a:t>
            </a:r>
          </a:p>
          <a:p>
            <a:endParaRPr lang="en-US" dirty="0"/>
          </a:p>
          <a:p>
            <a:r>
              <a:rPr lang="en-US" dirty="0"/>
              <a:t>7 minutes </a:t>
            </a:r>
            <a:r>
              <a:rPr lang="en-US" dirty="0" err="1"/>
              <a:t>ish</a:t>
            </a:r>
            <a:r>
              <a:rPr lang="en-US" dirty="0"/>
              <a:t> on preferred topics</a:t>
            </a:r>
          </a:p>
          <a:p>
            <a:r>
              <a:rPr lang="en-US" dirty="0"/>
              <a:t>3-4 minutes </a:t>
            </a:r>
            <a:r>
              <a:rPr lang="en-US" dirty="0" err="1"/>
              <a:t>ish</a:t>
            </a:r>
            <a:r>
              <a:rPr lang="en-US" dirty="0"/>
              <a:t> on other topics</a:t>
            </a:r>
          </a:p>
          <a:p>
            <a:endParaRPr lang="en-US" dirty="0"/>
          </a:p>
          <a:p>
            <a:r>
              <a:rPr lang="en-US" dirty="0"/>
              <a:t>9:05 Emma intros</a:t>
            </a:r>
          </a:p>
          <a:p>
            <a:r>
              <a:rPr lang="en-US" dirty="0"/>
              <a:t>9:10 us intros/context agenda</a:t>
            </a:r>
          </a:p>
          <a:p>
            <a:r>
              <a:rPr lang="en-US" dirty="0"/>
              <a:t>9:18 topic 1</a:t>
            </a:r>
          </a:p>
          <a:p>
            <a:r>
              <a:rPr lang="en-US" dirty="0"/>
              <a:t>9:25 topic 2</a:t>
            </a:r>
          </a:p>
          <a:p>
            <a:r>
              <a:rPr lang="en-US" dirty="0"/>
              <a:t>9:33 topic 3</a:t>
            </a:r>
          </a:p>
          <a:p>
            <a:r>
              <a:rPr lang="en-US" dirty="0"/>
              <a:t>9:40 topic 4</a:t>
            </a:r>
          </a:p>
          <a:p>
            <a:r>
              <a:rPr lang="en-US" dirty="0"/>
              <a:t>9:45 topic 5</a:t>
            </a:r>
          </a:p>
          <a:p>
            <a:r>
              <a:rPr lang="en-US" dirty="0"/>
              <a:t>9:50 topic 6</a:t>
            </a:r>
          </a:p>
          <a:p>
            <a:r>
              <a:rPr lang="en-US" dirty="0"/>
              <a:t>9:55 questions</a:t>
            </a:r>
          </a:p>
        </p:txBody>
      </p:sp>
      <p:sp>
        <p:nvSpPr>
          <p:cNvPr id="4" name="Slide Number Placeholder 3"/>
          <p:cNvSpPr>
            <a:spLocks noGrp="1"/>
          </p:cNvSpPr>
          <p:nvPr>
            <p:ph type="sldNum" sz="quarter" idx="5"/>
          </p:nvPr>
        </p:nvSpPr>
        <p:spPr/>
        <p:txBody>
          <a:bodyPr/>
          <a:lstStyle/>
          <a:p>
            <a:fld id="{DB17E60B-74B7-4B37-9B56-611F957B476E}" type="slidenum">
              <a:rPr lang="en-US" smtClean="0"/>
              <a:t>1</a:t>
            </a:fld>
            <a:endParaRPr lang="en-US"/>
          </a:p>
        </p:txBody>
      </p:sp>
    </p:spTree>
    <p:extLst>
      <p:ext uri="{BB962C8B-B14F-4D97-AF65-F5344CB8AC3E}">
        <p14:creationId xmlns:p14="http://schemas.microsoft.com/office/powerpoint/2010/main" val="4210572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7E60B-74B7-4B37-9B56-611F957B476E}" type="slidenum">
              <a:rPr lang="en-US" smtClean="0"/>
              <a:t>15</a:t>
            </a:fld>
            <a:endParaRPr lang="en-US"/>
          </a:p>
        </p:txBody>
      </p:sp>
    </p:spTree>
    <p:extLst>
      <p:ext uri="{BB962C8B-B14F-4D97-AF65-F5344CB8AC3E}">
        <p14:creationId xmlns:p14="http://schemas.microsoft.com/office/powerpoint/2010/main" val="258762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7E60B-74B7-4B37-9B56-611F957B476E}" type="slidenum">
              <a:rPr lang="en-US" smtClean="0"/>
              <a:t>16</a:t>
            </a:fld>
            <a:endParaRPr lang="en-US"/>
          </a:p>
        </p:txBody>
      </p:sp>
    </p:spTree>
    <p:extLst>
      <p:ext uri="{BB962C8B-B14F-4D97-AF65-F5344CB8AC3E}">
        <p14:creationId xmlns:p14="http://schemas.microsoft.com/office/powerpoint/2010/main" val="2634334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7E60B-74B7-4B37-9B56-611F957B476E}" type="slidenum">
              <a:rPr lang="en-US" smtClean="0"/>
              <a:t>17</a:t>
            </a:fld>
            <a:endParaRPr lang="en-US"/>
          </a:p>
        </p:txBody>
      </p:sp>
    </p:spTree>
    <p:extLst>
      <p:ext uri="{BB962C8B-B14F-4D97-AF65-F5344CB8AC3E}">
        <p14:creationId xmlns:p14="http://schemas.microsoft.com/office/powerpoint/2010/main" val="1850957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7E60B-74B7-4B37-9B56-611F957B476E}" type="slidenum">
              <a:rPr lang="en-US" smtClean="0"/>
              <a:t>19</a:t>
            </a:fld>
            <a:endParaRPr lang="en-US"/>
          </a:p>
        </p:txBody>
      </p:sp>
    </p:spTree>
    <p:extLst>
      <p:ext uri="{BB962C8B-B14F-4D97-AF65-F5344CB8AC3E}">
        <p14:creationId xmlns:p14="http://schemas.microsoft.com/office/powerpoint/2010/main" val="3785194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7E60B-74B7-4B37-9B56-611F957B476E}" type="slidenum">
              <a:rPr lang="en-US" smtClean="0"/>
              <a:t>21</a:t>
            </a:fld>
            <a:endParaRPr lang="en-US"/>
          </a:p>
        </p:txBody>
      </p:sp>
    </p:spTree>
    <p:extLst>
      <p:ext uri="{BB962C8B-B14F-4D97-AF65-F5344CB8AC3E}">
        <p14:creationId xmlns:p14="http://schemas.microsoft.com/office/powerpoint/2010/main" val="2956585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 the data changes, so when alumni disappear, check to see if they died, degrees reclassified, etc. – building the dashboard this way is way more manual but gave us ability to check our work and better verify everything</a:t>
            </a:r>
          </a:p>
        </p:txBody>
      </p:sp>
      <p:sp>
        <p:nvSpPr>
          <p:cNvPr id="4" name="Slide Number Placeholder 3"/>
          <p:cNvSpPr>
            <a:spLocks noGrp="1"/>
          </p:cNvSpPr>
          <p:nvPr>
            <p:ph type="sldNum" sz="quarter" idx="5"/>
          </p:nvPr>
        </p:nvSpPr>
        <p:spPr/>
        <p:txBody>
          <a:bodyPr/>
          <a:lstStyle/>
          <a:p>
            <a:fld id="{DB17E60B-74B7-4B37-9B56-611F957B476E}" type="slidenum">
              <a:rPr lang="en-US" smtClean="0"/>
              <a:t>22</a:t>
            </a:fld>
            <a:endParaRPr lang="en-US"/>
          </a:p>
        </p:txBody>
      </p:sp>
    </p:spTree>
    <p:extLst>
      <p:ext uri="{BB962C8B-B14F-4D97-AF65-F5344CB8AC3E}">
        <p14:creationId xmlns:p14="http://schemas.microsoft.com/office/powerpoint/2010/main" val="1915873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enterprise-level definitions change, much more efficient to change the underlying data mart than to fix every single report</a:t>
            </a:r>
          </a:p>
          <a:p>
            <a:r>
              <a:rPr lang="en-US" dirty="0"/>
              <a:t>Enterprise level – approved by ADC/governance – we don’t make the decisions, tailor to what you need for this one project because it will break things</a:t>
            </a:r>
          </a:p>
          <a:p>
            <a:r>
              <a:rPr lang="en-US" dirty="0"/>
              <a:t>BI = enterprise level, R&amp;A = go to the campus definition level and explore with them</a:t>
            </a:r>
          </a:p>
        </p:txBody>
      </p:sp>
      <p:sp>
        <p:nvSpPr>
          <p:cNvPr id="4" name="Slide Number Placeholder 3"/>
          <p:cNvSpPr>
            <a:spLocks noGrp="1"/>
          </p:cNvSpPr>
          <p:nvPr>
            <p:ph type="sldNum" sz="quarter" idx="5"/>
          </p:nvPr>
        </p:nvSpPr>
        <p:spPr/>
        <p:txBody>
          <a:bodyPr/>
          <a:lstStyle/>
          <a:p>
            <a:fld id="{DB17E60B-74B7-4B37-9B56-611F957B476E}" type="slidenum">
              <a:rPr lang="en-US" smtClean="0"/>
              <a:t>23</a:t>
            </a:fld>
            <a:endParaRPr lang="en-US"/>
          </a:p>
        </p:txBody>
      </p:sp>
    </p:spTree>
    <p:extLst>
      <p:ext uri="{BB962C8B-B14F-4D97-AF65-F5344CB8AC3E}">
        <p14:creationId xmlns:p14="http://schemas.microsoft.com/office/powerpoint/2010/main" val="3825933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Aron:</a:t>
            </a:r>
          </a:p>
          <a:p>
            <a:r>
              <a:rPr lang="en-US" dirty="0"/>
              <a:t>Checking in on project multiple times a week</a:t>
            </a:r>
          </a:p>
          <a:p>
            <a:r>
              <a:rPr lang="en-US" dirty="0"/>
              <a:t>Bringing in other team members when there are blockers</a:t>
            </a:r>
          </a:p>
          <a:p>
            <a:endParaRPr lang="en-US" dirty="0"/>
          </a:p>
          <a:p>
            <a:r>
              <a:rPr lang="en-US" dirty="0"/>
              <a:t>Combined:</a:t>
            </a:r>
          </a:p>
          <a:p>
            <a:r>
              <a:rPr lang="en-US" dirty="0"/>
              <a:t>Stepping in to ensure the requestors are not increasing the scope of the initial project</a:t>
            </a:r>
          </a:p>
          <a:p>
            <a:r>
              <a:rPr lang="en-US" dirty="0"/>
              <a:t>Complexity of pulling certain datapoints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 campus partners of scope of accessing XYZ data – is this an existing standardized field that we can plop in in two minutes or are we building a new datapoint from scratch, and what is scope?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could also be going outside of our teams to build a new standardized datapoint (i.e. involving tech arch) so what is impact/scope</a:t>
            </a:r>
          </a:p>
          <a:p>
            <a:endParaRPr lang="en-US" dirty="0"/>
          </a:p>
          <a:p>
            <a:r>
              <a:rPr lang="en-US" dirty="0"/>
              <a:t>Katie:</a:t>
            </a:r>
          </a:p>
          <a:p>
            <a:r>
              <a:rPr lang="en-US" dirty="0"/>
              <a:t>This is a huge struggle because we want to be the team that can go to the personalization level</a:t>
            </a:r>
          </a:p>
          <a:p>
            <a:r>
              <a:rPr lang="en-US" dirty="0"/>
              <a:t>Focus less on avoiding personalization and more on repurposing – code, processes, what someone else did, what someone else learned, etc.</a:t>
            </a:r>
          </a:p>
        </p:txBody>
      </p:sp>
      <p:sp>
        <p:nvSpPr>
          <p:cNvPr id="4" name="Slide Number Placeholder 3"/>
          <p:cNvSpPr>
            <a:spLocks noGrp="1"/>
          </p:cNvSpPr>
          <p:nvPr>
            <p:ph type="sldNum" sz="quarter" idx="5"/>
          </p:nvPr>
        </p:nvSpPr>
        <p:spPr/>
        <p:txBody>
          <a:bodyPr/>
          <a:lstStyle/>
          <a:p>
            <a:fld id="{DB17E60B-74B7-4B37-9B56-611F957B476E}" type="slidenum">
              <a:rPr lang="en-US" smtClean="0"/>
              <a:t>24</a:t>
            </a:fld>
            <a:endParaRPr lang="en-US"/>
          </a:p>
        </p:txBody>
      </p:sp>
    </p:spTree>
    <p:extLst>
      <p:ext uri="{BB962C8B-B14F-4D97-AF65-F5344CB8AC3E}">
        <p14:creationId xmlns:p14="http://schemas.microsoft.com/office/powerpoint/2010/main" val="1312858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a:p>
            <a:r>
              <a:rPr lang="en-US" dirty="0"/>
              <a:t>Yes – we offer trainings and talk about how they’re looking at raw data, this is where you’ll see pitfalls, when do you reach out to us, level of work</a:t>
            </a:r>
          </a:p>
        </p:txBody>
      </p:sp>
      <p:sp>
        <p:nvSpPr>
          <p:cNvPr id="4" name="Slide Number Placeholder 3"/>
          <p:cNvSpPr>
            <a:spLocks noGrp="1"/>
          </p:cNvSpPr>
          <p:nvPr>
            <p:ph type="sldNum" sz="quarter" idx="5"/>
          </p:nvPr>
        </p:nvSpPr>
        <p:spPr/>
        <p:txBody>
          <a:bodyPr/>
          <a:lstStyle/>
          <a:p>
            <a:fld id="{DB17E60B-74B7-4B37-9B56-611F957B476E}" type="slidenum">
              <a:rPr lang="en-US" smtClean="0"/>
              <a:t>25</a:t>
            </a:fld>
            <a:endParaRPr lang="en-US"/>
          </a:p>
        </p:txBody>
      </p:sp>
    </p:spTree>
    <p:extLst>
      <p:ext uri="{BB962C8B-B14F-4D97-AF65-F5344CB8AC3E}">
        <p14:creationId xmlns:p14="http://schemas.microsoft.com/office/powerpoint/2010/main" val="198979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https://app.sli.do/event/7UxzvLb6QRj6C6VHJ71HKT/embed/polls/c94cdffc-21c6-4f63-ba58-ea8cb7bb872d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dirty="0" err="1"/>
              <a:t>iframe</a:t>
            </a:r>
            <a:r>
              <a:rPr lang="en-US" dirty="0"/>
              <a:t> </a:t>
            </a:r>
            <a:r>
              <a:rPr lang="en-US" dirty="0" err="1"/>
              <a:t>src</a:t>
            </a:r>
            <a:r>
              <a:rPr lang="en-US" dirty="0"/>
              <a:t>="https://app.sli.do/event/7UxzvLb6QRj6C6VHJ71HKT/embed/polls/c94cdffc-21c6-4f63-ba58-ea8cb7bb872d" width="300" height="400"&gt;&lt;/</a:t>
            </a:r>
            <a:r>
              <a:rPr lang="en-US" dirty="0" err="1"/>
              <a:t>iframe</a:t>
            </a:r>
            <a:r>
              <a:rPr lang="en-US"/>
              <a:t>&gt;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keep all examples fairly high-level and philosophical/theoretical, so it’s less about you coming away and saying, “Now I know how to build a model to identify parent prospects” and more “Now I understand the concept of why/when/how to build a model to identify top prospects and can apply some of these principals to my org/job.”  If you really want to dive in on any specific example we show, please follow-u with us later</a:t>
            </a:r>
          </a:p>
          <a:p>
            <a:endParaRPr lang="en-US" dirty="0"/>
          </a:p>
        </p:txBody>
      </p:sp>
      <p:sp>
        <p:nvSpPr>
          <p:cNvPr id="4" name="Slide Number Placeholder 3"/>
          <p:cNvSpPr>
            <a:spLocks noGrp="1"/>
          </p:cNvSpPr>
          <p:nvPr>
            <p:ph type="sldNum" sz="quarter" idx="5"/>
          </p:nvPr>
        </p:nvSpPr>
        <p:spPr/>
        <p:txBody>
          <a:bodyPr/>
          <a:lstStyle/>
          <a:p>
            <a:fld id="{DB17E60B-74B7-4B37-9B56-611F957B476E}" type="slidenum">
              <a:rPr lang="en-US" smtClean="0"/>
              <a:t>2</a:t>
            </a:fld>
            <a:endParaRPr lang="en-US"/>
          </a:p>
        </p:txBody>
      </p:sp>
    </p:spTree>
    <p:extLst>
      <p:ext uri="{BB962C8B-B14F-4D97-AF65-F5344CB8AC3E}">
        <p14:creationId xmlns:p14="http://schemas.microsoft.com/office/powerpoint/2010/main" val="3446559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7E60B-74B7-4B37-9B56-611F957B476E}" type="slidenum">
              <a:rPr lang="en-US" smtClean="0"/>
              <a:t>3</a:t>
            </a:fld>
            <a:endParaRPr lang="en-US"/>
          </a:p>
        </p:txBody>
      </p:sp>
    </p:spTree>
    <p:extLst>
      <p:ext uri="{BB962C8B-B14F-4D97-AF65-F5344CB8AC3E}">
        <p14:creationId xmlns:p14="http://schemas.microsoft.com/office/powerpoint/2010/main" val="1858439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toward more interactive dashboarding</a:t>
            </a:r>
          </a:p>
          <a:p>
            <a:r>
              <a:rPr lang="en-US" dirty="0"/>
              <a:t>Example of enterprise-level reporting, drill down into more details of the detail.  Available for everyone to be able to access</a:t>
            </a:r>
          </a:p>
          <a:p>
            <a:r>
              <a:rPr lang="en-US" dirty="0"/>
              <a:t>Multiple tabs</a:t>
            </a:r>
          </a:p>
        </p:txBody>
      </p:sp>
      <p:sp>
        <p:nvSpPr>
          <p:cNvPr id="4" name="Slide Number Placeholder 3"/>
          <p:cNvSpPr>
            <a:spLocks noGrp="1"/>
          </p:cNvSpPr>
          <p:nvPr>
            <p:ph type="sldNum" sz="quarter" idx="5"/>
          </p:nvPr>
        </p:nvSpPr>
        <p:spPr/>
        <p:txBody>
          <a:bodyPr/>
          <a:lstStyle/>
          <a:p>
            <a:fld id="{DB17E60B-74B7-4B37-9B56-611F957B476E}" type="slidenum">
              <a:rPr lang="en-US" smtClean="0"/>
              <a:t>6</a:t>
            </a:fld>
            <a:endParaRPr lang="en-US"/>
          </a:p>
        </p:txBody>
      </p:sp>
    </p:spTree>
    <p:extLst>
      <p:ext uri="{BB962C8B-B14F-4D97-AF65-F5344CB8AC3E}">
        <p14:creationId xmlns:p14="http://schemas.microsoft.com/office/powerpoint/2010/main" val="2467606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a:p>
            <a:r>
              <a:rPr lang="en-US" dirty="0"/>
              <a:t>Two hats, researcher and analytics expert</a:t>
            </a:r>
          </a:p>
          <a:p>
            <a:r>
              <a:rPr lang="en-US" dirty="0"/>
              <a:t>Researcher – understand what they mean when they say “full body research request” lol</a:t>
            </a:r>
          </a:p>
          <a:p>
            <a:r>
              <a:rPr lang="en-US" dirty="0"/>
              <a:t>Researcher – understanding enough of the Advancement business to add in commentary – because you see this pattern in their giving, they haven’t yet considered major gifts at other institutions, so understand you’ll be training them on major giving, etc.</a:t>
            </a:r>
          </a:p>
          <a:p>
            <a:endParaRPr lang="en-US" dirty="0"/>
          </a:p>
          <a:p>
            <a:r>
              <a:rPr lang="en-US" dirty="0"/>
              <a:t>Analytics – understand why they want the data – what question are they answering and how do they plan to use this (share with people at an event to celebrate the impact of people in the room, identify new prospects, etc.)</a:t>
            </a:r>
          </a:p>
          <a:p>
            <a:r>
              <a:rPr lang="en-US" dirty="0"/>
              <a:t>A lot of time they don’t know what they’re asking for – ex. “Fundraising analysis” – and there’s a lot of advantages to being able to explore and help them figure out what’s useful, using our expertise</a:t>
            </a:r>
          </a:p>
        </p:txBody>
      </p:sp>
      <p:sp>
        <p:nvSpPr>
          <p:cNvPr id="4" name="Slide Number Placeholder 3"/>
          <p:cNvSpPr>
            <a:spLocks noGrp="1"/>
          </p:cNvSpPr>
          <p:nvPr>
            <p:ph type="sldNum" sz="quarter" idx="5"/>
          </p:nvPr>
        </p:nvSpPr>
        <p:spPr/>
        <p:txBody>
          <a:bodyPr/>
          <a:lstStyle/>
          <a:p>
            <a:fld id="{DB17E60B-74B7-4B37-9B56-611F957B476E}" type="slidenum">
              <a:rPr lang="en-US" smtClean="0"/>
              <a:t>7</a:t>
            </a:fld>
            <a:endParaRPr lang="en-US"/>
          </a:p>
        </p:txBody>
      </p:sp>
    </p:spTree>
    <p:extLst>
      <p:ext uri="{BB962C8B-B14F-4D97-AF65-F5344CB8AC3E}">
        <p14:creationId xmlns:p14="http://schemas.microsoft.com/office/powerpoint/2010/main" val="509635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Aron:</a:t>
            </a:r>
          </a:p>
          <a:p>
            <a:r>
              <a:rPr lang="en-US" dirty="0"/>
              <a:t>Identifying stakeholders</a:t>
            </a:r>
          </a:p>
          <a:p>
            <a:r>
              <a:rPr lang="en-US" dirty="0"/>
              <a:t>Walking through SOW requirement documents (later in presentation Topic 3)</a:t>
            </a:r>
          </a:p>
          <a:p>
            <a:r>
              <a:rPr lang="en-US" dirty="0"/>
              <a:t>Listening to what has already been done around the questions</a:t>
            </a:r>
          </a:p>
          <a:p>
            <a:endParaRPr lang="en-US" dirty="0"/>
          </a:p>
          <a:p>
            <a:r>
              <a:rPr lang="en-US" dirty="0"/>
              <a:t>Katie:</a:t>
            </a:r>
          </a:p>
          <a:p>
            <a:r>
              <a:rPr lang="en-US" dirty="0"/>
              <a:t>Knowing what their goals and definitions are</a:t>
            </a:r>
          </a:p>
          <a:p>
            <a:r>
              <a:rPr lang="en-US" dirty="0"/>
              <a:t>Example – campus partner ask for analysis of capacity, but noted that for these specific individuals, they had high capacity but primarily gave elsewhere on campus.  The goal was to show that these individuals couldn’t meet the project goal based on this other giving</a:t>
            </a:r>
          </a:p>
          <a:p>
            <a:r>
              <a:rPr lang="en-US" dirty="0"/>
              <a:t>What do they expect the answer to be?</a:t>
            </a:r>
          </a:p>
        </p:txBody>
      </p:sp>
      <p:sp>
        <p:nvSpPr>
          <p:cNvPr id="4" name="Slide Number Placeholder 3"/>
          <p:cNvSpPr>
            <a:spLocks noGrp="1"/>
          </p:cNvSpPr>
          <p:nvPr>
            <p:ph type="sldNum" sz="quarter" idx="5"/>
          </p:nvPr>
        </p:nvSpPr>
        <p:spPr/>
        <p:txBody>
          <a:bodyPr/>
          <a:lstStyle/>
          <a:p>
            <a:fld id="{DB17E60B-74B7-4B37-9B56-611F957B476E}" type="slidenum">
              <a:rPr lang="en-US" smtClean="0"/>
              <a:t>10</a:t>
            </a:fld>
            <a:endParaRPr lang="en-US"/>
          </a:p>
        </p:txBody>
      </p:sp>
    </p:spTree>
    <p:extLst>
      <p:ext uri="{BB962C8B-B14F-4D97-AF65-F5344CB8AC3E}">
        <p14:creationId xmlns:p14="http://schemas.microsoft.com/office/powerpoint/2010/main" val="1971786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a:p>
            <a:r>
              <a:rPr lang="en-US" dirty="0"/>
              <a:t>Time wasting piece – there are always rabbit holes, and you don’t know which ones are worth going down until you peek, so how do you peek and figure out scope without burning yourself out?</a:t>
            </a:r>
          </a:p>
        </p:txBody>
      </p:sp>
      <p:sp>
        <p:nvSpPr>
          <p:cNvPr id="4" name="Slide Number Placeholder 3"/>
          <p:cNvSpPr>
            <a:spLocks noGrp="1"/>
          </p:cNvSpPr>
          <p:nvPr>
            <p:ph type="sldNum" sz="quarter" idx="5"/>
          </p:nvPr>
        </p:nvSpPr>
        <p:spPr/>
        <p:txBody>
          <a:bodyPr/>
          <a:lstStyle/>
          <a:p>
            <a:fld id="{DB17E60B-74B7-4B37-9B56-611F957B476E}" type="slidenum">
              <a:rPr lang="en-US" smtClean="0"/>
              <a:t>12</a:t>
            </a:fld>
            <a:endParaRPr lang="en-US"/>
          </a:p>
        </p:txBody>
      </p:sp>
    </p:spTree>
    <p:extLst>
      <p:ext uri="{BB962C8B-B14F-4D97-AF65-F5344CB8AC3E}">
        <p14:creationId xmlns:p14="http://schemas.microsoft.com/office/powerpoint/2010/main" val="408266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Huge amount of data</a:t>
            </a:r>
          </a:p>
          <a:p>
            <a:r>
              <a:rPr lang="en-US" dirty="0"/>
              <a:t>Focus on datapoints where there are likely to be changes/issues</a:t>
            </a:r>
          </a:p>
          <a:p>
            <a:r>
              <a:rPr lang="en-US" dirty="0"/>
              <a:t>High-level summary statistics</a:t>
            </a:r>
          </a:p>
          <a:p>
            <a:r>
              <a:rPr lang="en-US" dirty="0"/>
              <a:t>Things I create and SAVE to use later</a:t>
            </a:r>
          </a:p>
        </p:txBody>
      </p:sp>
      <p:sp>
        <p:nvSpPr>
          <p:cNvPr id="4" name="Slide Number Placeholder 3"/>
          <p:cNvSpPr>
            <a:spLocks noGrp="1"/>
          </p:cNvSpPr>
          <p:nvPr>
            <p:ph type="sldNum" sz="quarter" idx="5"/>
          </p:nvPr>
        </p:nvSpPr>
        <p:spPr/>
        <p:txBody>
          <a:bodyPr/>
          <a:lstStyle/>
          <a:p>
            <a:fld id="{DB17E60B-74B7-4B37-9B56-611F957B476E}" type="slidenum">
              <a:rPr lang="en-US" smtClean="0"/>
              <a:t>13</a:t>
            </a:fld>
            <a:endParaRPr lang="en-US"/>
          </a:p>
        </p:txBody>
      </p:sp>
    </p:spTree>
    <p:extLst>
      <p:ext uri="{BB962C8B-B14F-4D97-AF65-F5344CB8AC3E}">
        <p14:creationId xmlns:p14="http://schemas.microsoft.com/office/powerpoint/2010/main" val="2382438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this built in advance to just run so we don’t waste time during the process</a:t>
            </a:r>
          </a:p>
        </p:txBody>
      </p:sp>
      <p:sp>
        <p:nvSpPr>
          <p:cNvPr id="4" name="Slide Number Placeholder 3"/>
          <p:cNvSpPr>
            <a:spLocks noGrp="1"/>
          </p:cNvSpPr>
          <p:nvPr>
            <p:ph type="sldNum" sz="quarter" idx="5"/>
          </p:nvPr>
        </p:nvSpPr>
        <p:spPr/>
        <p:txBody>
          <a:bodyPr/>
          <a:lstStyle/>
          <a:p>
            <a:fld id="{DB17E60B-74B7-4B37-9B56-611F957B476E}" type="slidenum">
              <a:rPr lang="en-US" smtClean="0"/>
              <a:t>14</a:t>
            </a:fld>
            <a:endParaRPr lang="en-US"/>
          </a:p>
        </p:txBody>
      </p:sp>
    </p:spTree>
    <p:extLst>
      <p:ext uri="{BB962C8B-B14F-4D97-AF65-F5344CB8AC3E}">
        <p14:creationId xmlns:p14="http://schemas.microsoft.com/office/powerpoint/2010/main" val="2173517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126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633" y="1223682"/>
            <a:ext cx="10690893" cy="1775012"/>
          </a:xfrm>
        </p:spPr>
        <p:txBody>
          <a:bodyPr anchor="t" anchorCtr="0">
            <a:noAutofit/>
          </a:bodyPr>
          <a:lstStyle>
            <a:lvl1pPr algn="l" fontAlgn="t">
              <a:defRPr sz="6000" baseline="0">
                <a:solidFill>
                  <a:schemeClr val="tx1"/>
                </a:solidFill>
              </a:defRPr>
            </a:lvl1p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558633" y="3025588"/>
            <a:ext cx="7689955" cy="1147709"/>
          </a:xfrm>
        </p:spPr>
        <p:txBody>
          <a:bodyPr>
            <a:normAutofit/>
          </a:bodyPr>
          <a:lstStyle>
            <a:lvl1pPr marL="0" indent="0" algn="l">
              <a:buNone/>
              <a:defRPr sz="2600" baseline="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08283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aseline="0">
                <a:solidFill>
                  <a:schemeClr val="tx1"/>
                </a:solidFill>
              </a:defRPr>
            </a:lvl1pPr>
            <a:lvl2pPr marL="685800" indent="-228600">
              <a:buClr>
                <a:schemeClr val="accent1"/>
              </a:buClr>
              <a:buFont typeface="Arial" panose="020B0604020202020204" pitchFamily="34" charset="0"/>
              <a:buChar char="•"/>
              <a:defRPr baseline="0">
                <a:solidFill>
                  <a:schemeClr val="tx1"/>
                </a:solidFill>
              </a:defRPr>
            </a:lvl2pPr>
            <a:lvl3pPr>
              <a:defRPr baseline="0">
                <a:solidFill>
                  <a:schemeClr val="tx1"/>
                </a:solidFill>
              </a:defRPr>
            </a:lvl3pPr>
            <a:lvl4pPr>
              <a:buClr>
                <a:schemeClr val="accent2"/>
              </a:buClr>
              <a:defRPr baseline="0">
                <a:solidFill>
                  <a:schemeClr val="tx1"/>
                </a:solidFill>
              </a:defRPr>
            </a:lvl4pPr>
            <a:lvl5pPr>
              <a:buClr>
                <a:schemeClr val="accent4"/>
              </a:buClr>
              <a:defRPr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1997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accent3"/>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51792" y="1394085"/>
            <a:ext cx="5533322" cy="4485990"/>
          </a:xfrm>
        </p:spPr>
        <p:txBody>
          <a:bodyPr/>
          <a:lstStyle>
            <a:lvl2pPr>
              <a:buClr>
                <a:schemeClr val="accent1"/>
              </a:buClr>
              <a:defRPr/>
            </a:lvl2pPr>
            <a:lvl4pPr>
              <a:buClr>
                <a:schemeClr val="accent2"/>
              </a:buClr>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15094" y="1394085"/>
            <a:ext cx="5322401" cy="4485990"/>
          </a:xfrm>
        </p:spPr>
        <p:txBody>
          <a:bodyPr/>
          <a:lstStyle>
            <a:lvl1pPr>
              <a:defRPr baseline="0">
                <a:solidFill>
                  <a:schemeClr val="tx1"/>
                </a:solidFill>
              </a:defRPr>
            </a:lvl1pPr>
            <a:lvl2pPr>
              <a:buClr>
                <a:schemeClr val="accent1"/>
              </a:buClr>
              <a:defRPr baseline="0">
                <a:solidFill>
                  <a:schemeClr val="tx1"/>
                </a:solidFill>
              </a:defRPr>
            </a:lvl2pPr>
            <a:lvl3pPr>
              <a:defRPr baseline="0">
                <a:solidFill>
                  <a:schemeClr val="tx1"/>
                </a:solidFill>
              </a:defRPr>
            </a:lvl3pPr>
            <a:lvl4pPr>
              <a:buClr>
                <a:schemeClr val="accent2"/>
              </a:buClr>
              <a:defRPr baseline="0">
                <a:solidFill>
                  <a:schemeClr val="tx1"/>
                </a:solidFill>
              </a:defRPr>
            </a:lvl4pPr>
            <a:lvl5pPr>
              <a:defRPr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7212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633" y="1223682"/>
            <a:ext cx="10690893" cy="1775012"/>
          </a:xfrm>
        </p:spPr>
        <p:txBody>
          <a:bodyPr anchor="t" anchorCtr="0">
            <a:noAutofit/>
          </a:bodyPr>
          <a:lstStyle>
            <a:lvl1pPr algn="ctr" fontAlgn="t">
              <a:defRPr sz="6000" baseline="0">
                <a:solidFill>
                  <a:schemeClr val="tx1"/>
                </a:solidFill>
              </a:defRPr>
            </a:lvl1p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558633" y="3025588"/>
            <a:ext cx="10690893" cy="1147709"/>
          </a:xfrm>
        </p:spPr>
        <p:txBody>
          <a:bodyPr>
            <a:normAutofit/>
          </a:bodyPr>
          <a:lstStyle>
            <a:lvl1pPr marL="0" indent="0" algn="ctr">
              <a:buNone/>
              <a:defRPr sz="2600" baseline="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045056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1792" y="188478"/>
            <a:ext cx="10885703" cy="12056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1793" y="1394085"/>
            <a:ext cx="10885702" cy="454202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189223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Lst>
  <p:txStyles>
    <p:titleStyle>
      <a:lvl1pPr algn="l" defTabSz="914400" rtl="0" eaLnBrk="1" latinLnBrk="0" hangingPunct="1">
        <a:lnSpc>
          <a:spcPct val="90000"/>
        </a:lnSpc>
        <a:spcBef>
          <a:spcPct val="0"/>
        </a:spcBef>
        <a:buNone/>
        <a:defRPr sz="4400" b="1" i="0" kern="1200" cap="all" baseline="0">
          <a:solidFill>
            <a:schemeClr val="accent3"/>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Tx/>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mailto:Katie.Princo@cu.edu" TargetMode="External"/><Relationship Id="rId2" Type="http://schemas.openxmlformats.org/officeDocument/2006/relationships/hyperlink" Target="mailto:Aron.Sage@cu.edu"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093E6-173E-8144-AFDB-2E56E3EBBD49}"/>
              </a:ext>
            </a:extLst>
          </p:cNvPr>
          <p:cNvSpPr>
            <a:spLocks noGrp="1"/>
          </p:cNvSpPr>
          <p:nvPr>
            <p:ph type="title"/>
          </p:nvPr>
        </p:nvSpPr>
        <p:spPr>
          <a:xfrm>
            <a:off x="558633" y="891699"/>
            <a:ext cx="10690893" cy="1775012"/>
          </a:xfrm>
        </p:spPr>
        <p:txBody>
          <a:bodyPr/>
          <a:lstStyle/>
          <a:p>
            <a:r>
              <a:rPr lang="en-US" dirty="0">
                <a:effectLst/>
                <a:latin typeface="Calibri" panose="020F0502020204030204" pitchFamily="34" charset="0"/>
                <a:ea typeface="Calibri" panose="020F0502020204030204" pitchFamily="34" charset="0"/>
              </a:rPr>
              <a:t>Enabling Advanced Analytic Tools and Access to Data</a:t>
            </a:r>
            <a:endParaRPr lang="en-US" dirty="0"/>
          </a:p>
        </p:txBody>
      </p:sp>
      <p:sp>
        <p:nvSpPr>
          <p:cNvPr id="3" name="Text Placeholder 2">
            <a:extLst>
              <a:ext uri="{FF2B5EF4-FFF2-40B4-BE49-F238E27FC236}">
                <a16:creationId xmlns:a16="http://schemas.microsoft.com/office/drawing/2014/main" id="{DC744BB6-7F07-0045-BF74-6B829DE7269F}"/>
              </a:ext>
            </a:extLst>
          </p:cNvPr>
          <p:cNvSpPr>
            <a:spLocks noGrp="1"/>
          </p:cNvSpPr>
          <p:nvPr>
            <p:ph type="body" idx="1"/>
          </p:nvPr>
        </p:nvSpPr>
        <p:spPr>
          <a:xfrm>
            <a:off x="558633" y="2707051"/>
            <a:ext cx="7689955" cy="1147709"/>
          </a:xfrm>
        </p:spPr>
        <p:txBody>
          <a:bodyPr>
            <a:normAutofit lnSpcReduction="10000"/>
          </a:bodyPr>
          <a:lstStyle/>
          <a:p>
            <a:r>
              <a:rPr lang="en-US" sz="4000" dirty="0">
                <a:solidFill>
                  <a:schemeClr val="tx1"/>
                </a:solidFill>
                <a:effectLst/>
                <a:latin typeface="Calibri" panose="020F0502020204030204" pitchFamily="34" charset="0"/>
                <a:ea typeface="Calibri" panose="020F0502020204030204" pitchFamily="34" charset="0"/>
              </a:rPr>
              <a:t>Bringing technology and people together for better analytics</a:t>
            </a:r>
            <a:endParaRPr lang="en-US" sz="3600" dirty="0">
              <a:solidFill>
                <a:schemeClr val="tx1"/>
              </a:solidFill>
            </a:endParaRPr>
          </a:p>
        </p:txBody>
      </p:sp>
      <p:sp>
        <p:nvSpPr>
          <p:cNvPr id="5" name="TextBox 4">
            <a:extLst>
              <a:ext uri="{FF2B5EF4-FFF2-40B4-BE49-F238E27FC236}">
                <a16:creationId xmlns:a16="http://schemas.microsoft.com/office/drawing/2014/main" id="{B3FCF88F-FB42-BD20-B4E7-94C842E804F6}"/>
              </a:ext>
            </a:extLst>
          </p:cNvPr>
          <p:cNvSpPr txBox="1"/>
          <p:nvPr/>
        </p:nvSpPr>
        <p:spPr>
          <a:xfrm>
            <a:off x="558633" y="3968751"/>
            <a:ext cx="4296176"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A revamped session from Apra PD 2022</a:t>
            </a:r>
          </a:p>
        </p:txBody>
      </p:sp>
    </p:spTree>
    <p:extLst>
      <p:ext uri="{BB962C8B-B14F-4D97-AF65-F5344CB8AC3E}">
        <p14:creationId xmlns:p14="http://schemas.microsoft.com/office/powerpoint/2010/main" val="1570610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2</a:t>
            </a:r>
          </a:p>
        </p:txBody>
      </p:sp>
      <p:sp>
        <p:nvSpPr>
          <p:cNvPr id="3" name="Content Placeholder 2"/>
          <p:cNvSpPr>
            <a:spLocks noGrp="1"/>
          </p:cNvSpPr>
          <p:nvPr>
            <p:ph sz="half" idx="1"/>
          </p:nvPr>
        </p:nvSpPr>
        <p:spPr>
          <a:xfrm>
            <a:off x="551791" y="1394085"/>
            <a:ext cx="10885703" cy="4485990"/>
          </a:xfrm>
        </p:spPr>
        <p:txBody>
          <a:bodyPr/>
          <a:lstStyle/>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How do you encourage or influence your partners to ask strategic questions and ensure you can efficiently answer?</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t>Aron</a:t>
            </a:r>
          </a:p>
          <a:p>
            <a:pPr lvl="2"/>
            <a:r>
              <a:rPr lang="en-US" dirty="0"/>
              <a:t>Asking questions</a:t>
            </a:r>
          </a:p>
          <a:p>
            <a:pPr lvl="2"/>
            <a:r>
              <a:rPr lang="en-US" dirty="0"/>
              <a:t>Figure out the problem they are trying to solve</a:t>
            </a:r>
          </a:p>
          <a:p>
            <a:pPr lvl="2"/>
            <a:r>
              <a:rPr lang="en-US" dirty="0"/>
              <a:t>Understanding where the data exists</a:t>
            </a:r>
          </a:p>
          <a:p>
            <a:pPr lvl="1"/>
            <a:r>
              <a:rPr lang="en-US" dirty="0"/>
              <a:t>Katie</a:t>
            </a:r>
          </a:p>
          <a:p>
            <a:pPr lvl="2"/>
            <a:r>
              <a:rPr lang="en-US" dirty="0"/>
              <a:t>Asking questions</a:t>
            </a:r>
          </a:p>
          <a:p>
            <a:pPr lvl="2"/>
            <a:r>
              <a:rPr lang="en-US" dirty="0"/>
              <a:t>Knowing our partners – Ex. Prospecting Plans</a:t>
            </a:r>
          </a:p>
          <a:p>
            <a:pPr lvl="2"/>
            <a:endParaRPr lang="en-US" dirty="0"/>
          </a:p>
        </p:txBody>
      </p:sp>
    </p:spTree>
    <p:extLst>
      <p:ext uri="{BB962C8B-B14F-4D97-AF65-F5344CB8AC3E}">
        <p14:creationId xmlns:p14="http://schemas.microsoft.com/office/powerpoint/2010/main" val="330380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sz="half" idx="1"/>
          </p:nvPr>
        </p:nvSpPr>
        <p:spPr>
          <a:xfrm>
            <a:off x="551792" y="1162594"/>
            <a:ext cx="3850392" cy="4127863"/>
          </a:xfrm>
        </p:spPr>
        <p:txBody>
          <a:bodyPr>
            <a:normAutofit fontScale="92500" lnSpcReduction="10000"/>
          </a:bodyPr>
          <a:lstStyle/>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Prospecting Plans</a:t>
            </a:r>
          </a:p>
          <a:p>
            <a:pPr marL="457200" marR="0" lvl="0" indent="-457200">
              <a:lnSpc>
                <a:spcPct val="107000"/>
              </a:lnSpc>
              <a:spcBef>
                <a:spcPts val="0"/>
              </a:spcBef>
              <a:spcAft>
                <a:spcPts val="8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Team</a:t>
            </a:r>
          </a:p>
          <a:p>
            <a:pPr marL="457200" marR="0" lvl="0" indent="-457200">
              <a:lnSpc>
                <a:spcPct val="107000"/>
              </a:lnSpc>
              <a:spcBef>
                <a:spcPts val="0"/>
              </a:spcBef>
              <a:spcAft>
                <a:spcPts val="8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Prospecting Goal(s)</a:t>
            </a:r>
          </a:p>
          <a:p>
            <a:pPr marL="457200" marR="0" lvl="0" indent="-457200">
              <a:lnSpc>
                <a:spcPct val="107000"/>
              </a:lnSpc>
              <a:spcBef>
                <a:spcPts val="0"/>
              </a:spcBef>
              <a:spcAft>
                <a:spcPts val="8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Key Initiatives</a:t>
            </a:r>
          </a:p>
          <a:p>
            <a:pPr marL="457200" marR="0" lvl="0" indent="-457200">
              <a:lnSpc>
                <a:spcPct val="107000"/>
              </a:lnSpc>
              <a:spcBef>
                <a:spcPts val="0"/>
              </a:spcBef>
              <a:spcAft>
                <a:spcPts val="8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Key Constituencies</a:t>
            </a:r>
          </a:p>
          <a:p>
            <a:pPr marL="457200" marR="0" lvl="0" indent="-457200">
              <a:lnSpc>
                <a:spcPct val="107000"/>
              </a:lnSpc>
              <a:spcBef>
                <a:spcPts val="0"/>
              </a:spcBef>
              <a:spcAft>
                <a:spcPts val="8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Methodology</a:t>
            </a:r>
          </a:p>
          <a:p>
            <a:pPr marL="457200" marR="0" lvl="0" indent="-457200">
              <a:lnSpc>
                <a:spcPct val="107000"/>
              </a:lnSpc>
              <a:spcBef>
                <a:spcPts val="0"/>
              </a:spcBef>
              <a:spcAft>
                <a:spcPts val="8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College Top Prospects</a:t>
            </a:r>
          </a:p>
          <a:p>
            <a:pPr marL="457200" marR="0" lvl="0" indent="-457200">
              <a:lnSpc>
                <a:spcPct val="107000"/>
              </a:lnSpc>
              <a:spcBef>
                <a:spcPts val="0"/>
              </a:spcBef>
              <a:spcAft>
                <a:spcPts val="8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Regions</a:t>
            </a:r>
          </a:p>
          <a:p>
            <a:pPr marL="457200" marR="0" lvl="0" indent="-457200">
              <a:lnSpc>
                <a:spcPct val="107000"/>
              </a:lnSpc>
              <a:spcBef>
                <a:spcPts val="0"/>
              </a:spcBef>
              <a:spcAft>
                <a:spcPts val="8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Historical Knowledge</a:t>
            </a:r>
          </a:p>
          <a:p>
            <a:pPr marL="457200" marR="0" lvl="0" indent="-457200">
              <a:lnSpc>
                <a:spcPct val="107000"/>
              </a:lnSpc>
              <a:spcBef>
                <a:spcPts val="0"/>
              </a:spcBef>
              <a:spcAft>
                <a:spcPts val="8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Tools</a:t>
            </a:r>
          </a:p>
        </p:txBody>
      </p:sp>
      <p:pic>
        <p:nvPicPr>
          <p:cNvPr id="5" name="Picture 4" descr="A close-up of a paper&#10;&#10;Description automatically generated">
            <a:extLst>
              <a:ext uri="{FF2B5EF4-FFF2-40B4-BE49-F238E27FC236}">
                <a16:creationId xmlns:a16="http://schemas.microsoft.com/office/drawing/2014/main" id="{25DB0CDB-B647-3EA9-6924-0E9DD49DC14B}"/>
              </a:ext>
            </a:extLst>
          </p:cNvPr>
          <p:cNvPicPr>
            <a:picLocks noChangeAspect="1"/>
          </p:cNvPicPr>
          <p:nvPr/>
        </p:nvPicPr>
        <p:blipFill>
          <a:blip r:embed="rId2"/>
          <a:stretch>
            <a:fillRect/>
          </a:stretch>
        </p:blipFill>
        <p:spPr>
          <a:xfrm>
            <a:off x="3938336" y="600670"/>
            <a:ext cx="7963007" cy="5116252"/>
          </a:xfrm>
          <a:prstGeom prst="rect">
            <a:avLst/>
          </a:prstGeom>
        </p:spPr>
      </p:pic>
    </p:spTree>
    <p:extLst>
      <p:ext uri="{BB962C8B-B14F-4D97-AF65-F5344CB8AC3E}">
        <p14:creationId xmlns:p14="http://schemas.microsoft.com/office/powerpoint/2010/main" val="3336356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3</a:t>
            </a:r>
          </a:p>
        </p:txBody>
      </p:sp>
      <p:sp>
        <p:nvSpPr>
          <p:cNvPr id="3" name="Content Placeholder 2"/>
          <p:cNvSpPr>
            <a:spLocks noGrp="1"/>
          </p:cNvSpPr>
          <p:nvPr>
            <p:ph sz="half" idx="1"/>
          </p:nvPr>
        </p:nvSpPr>
        <p:spPr>
          <a:xfrm>
            <a:off x="551791" y="1394085"/>
            <a:ext cx="10885703" cy="4485990"/>
          </a:xfrm>
        </p:spPr>
        <p:txBody>
          <a:bodyPr>
            <a:normAutofit/>
          </a:bodyPr>
          <a:lstStyle/>
          <a:p>
            <a:pPr>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How do you ensure you’re analyzing the “right” things without wasting time?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t>Katie</a:t>
            </a:r>
          </a:p>
          <a:p>
            <a:pPr lvl="2"/>
            <a:r>
              <a:rPr lang="en-US" dirty="0"/>
              <a:t>This will always be a challenge</a:t>
            </a:r>
          </a:p>
          <a:p>
            <a:pPr lvl="2"/>
            <a:r>
              <a:rPr lang="en-US" dirty="0"/>
              <a:t>Relates to the above (you have to know what question they’re trying to answer)</a:t>
            </a:r>
          </a:p>
          <a:p>
            <a:pPr lvl="2"/>
            <a:r>
              <a:rPr lang="en-US" dirty="0"/>
              <a:t>Struggles with acquiring the data – Ex. 1, Screening results analysis, Ex. 2, Parent data model</a:t>
            </a:r>
          </a:p>
        </p:txBody>
      </p:sp>
    </p:spTree>
    <p:extLst>
      <p:ext uri="{BB962C8B-B14F-4D97-AF65-F5344CB8AC3E}">
        <p14:creationId xmlns:p14="http://schemas.microsoft.com/office/powerpoint/2010/main" val="2026294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sz="half" idx="1"/>
          </p:nvPr>
        </p:nvSpPr>
        <p:spPr>
          <a:xfrm>
            <a:off x="551791" y="1394085"/>
            <a:ext cx="10885703" cy="4485990"/>
          </a:xfrm>
        </p:spPr>
        <p:txBody>
          <a:bodyPr/>
          <a:lstStyle/>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Screening Analysis</a:t>
            </a:r>
          </a:p>
          <a:p>
            <a:pPr marL="457200" marR="0" lvl="0" indent="-457200">
              <a:lnSpc>
                <a:spcPct val="107000"/>
              </a:lnSpc>
              <a:spcBef>
                <a:spcPts val="0"/>
              </a:spcBef>
              <a:spcAft>
                <a:spcPts val="800"/>
              </a:spcAft>
              <a:buFont typeface="Arial" panose="020B0604020202020204" pitchFamily="34" charset="0"/>
              <a:buChar char="•"/>
            </a:pPr>
            <a:r>
              <a:rPr lang="en-US" sz="2400" dirty="0">
                <a:solidFill>
                  <a:srgbClr val="333333"/>
                </a:solidFill>
                <a:latin typeface="Arial" panose="020B0604020202020204" pitchFamily="34" charset="0"/>
                <a:ea typeface="Calibri" panose="020F0502020204030204" pitchFamily="34" charset="0"/>
                <a:cs typeface="Times New Roman" panose="02020603050405020304" pitchFamily="18" charset="0"/>
              </a:rPr>
              <a:t>Stats</a:t>
            </a:r>
          </a:p>
          <a:p>
            <a:pPr marL="457200" marR="0" lvl="0" indent="-457200">
              <a:lnSpc>
                <a:spcPct val="107000"/>
              </a:lnSpc>
              <a:spcBef>
                <a:spcPts val="0"/>
              </a:spcBef>
              <a:spcAft>
                <a:spcPts val="800"/>
              </a:spcAft>
              <a:buFont typeface="Arial" panose="020B0604020202020204" pitchFamily="34" charset="0"/>
              <a:buChar char="•"/>
            </a:pPr>
            <a:r>
              <a:rPr lang="en-US" sz="24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Changes to scores</a:t>
            </a:r>
          </a:p>
          <a:p>
            <a:pPr marL="457200" marR="0" lvl="0" indent="-457200">
              <a:lnSpc>
                <a:spcPct val="107000"/>
              </a:lnSpc>
              <a:spcBef>
                <a:spcPts val="0"/>
              </a:spcBef>
              <a:spcAft>
                <a:spcPts val="800"/>
              </a:spcAft>
              <a:buFont typeface="Arial" panose="020B0604020202020204" pitchFamily="34" charset="0"/>
              <a:buChar char="•"/>
            </a:pPr>
            <a:r>
              <a:rPr lang="en-US" sz="2400" dirty="0">
                <a:solidFill>
                  <a:srgbClr val="333333"/>
                </a:solidFill>
                <a:latin typeface="Arial" panose="020B0604020202020204" pitchFamily="34" charset="0"/>
                <a:ea typeface="Calibri" panose="020F0502020204030204" pitchFamily="34" charset="0"/>
                <a:cs typeface="Times New Roman" panose="02020603050405020304" pitchFamily="18" charset="0"/>
              </a:rPr>
              <a:t>Demographic changes</a:t>
            </a:r>
          </a:p>
          <a:p>
            <a:pPr marL="457200" marR="0" lvl="0" indent="-457200">
              <a:lnSpc>
                <a:spcPct val="107000"/>
              </a:lnSpc>
              <a:spcBef>
                <a:spcPts val="0"/>
              </a:spcBef>
              <a:spcAft>
                <a:spcPts val="800"/>
              </a:spcAft>
              <a:buFont typeface="Arial" panose="020B0604020202020204" pitchFamily="34" charset="0"/>
              <a:buChar char="•"/>
            </a:pPr>
            <a:r>
              <a:rPr lang="en-US" sz="24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Managed prospects with changes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B42F53FA-02FB-8799-6921-16F28B09B486}"/>
              </a:ext>
            </a:extLst>
          </p:cNvPr>
          <p:cNvGraphicFramePr>
            <a:graphicFrameLocks noGrp="1"/>
          </p:cNvGraphicFramePr>
          <p:nvPr>
            <p:extLst>
              <p:ext uri="{D42A27DB-BD31-4B8C-83A1-F6EECF244321}">
                <p14:modId xmlns:p14="http://schemas.microsoft.com/office/powerpoint/2010/main" val="3954885544"/>
              </p:ext>
            </p:extLst>
          </p:nvPr>
        </p:nvGraphicFramePr>
        <p:xfrm>
          <a:off x="6190853" y="3204595"/>
          <a:ext cx="5253145" cy="1883196"/>
        </p:xfrm>
        <a:graphic>
          <a:graphicData uri="http://schemas.openxmlformats.org/drawingml/2006/table">
            <a:tbl>
              <a:tblPr firstRow="1" bandRow="1">
                <a:tableStyleId>{073A0DAA-6AF3-43AB-8588-CEC1D06C72B9}</a:tableStyleId>
              </a:tblPr>
              <a:tblGrid>
                <a:gridCol w="1750673">
                  <a:extLst>
                    <a:ext uri="{9D8B030D-6E8A-4147-A177-3AD203B41FA5}">
                      <a16:colId xmlns:a16="http://schemas.microsoft.com/office/drawing/2014/main" val="928331327"/>
                    </a:ext>
                  </a:extLst>
                </a:gridCol>
                <a:gridCol w="1544704">
                  <a:extLst>
                    <a:ext uri="{9D8B030D-6E8A-4147-A177-3AD203B41FA5}">
                      <a16:colId xmlns:a16="http://schemas.microsoft.com/office/drawing/2014/main" val="3481928827"/>
                    </a:ext>
                  </a:extLst>
                </a:gridCol>
                <a:gridCol w="1957768">
                  <a:extLst>
                    <a:ext uri="{9D8B030D-6E8A-4147-A177-3AD203B41FA5}">
                      <a16:colId xmlns:a16="http://schemas.microsoft.com/office/drawing/2014/main" val="562219330"/>
                    </a:ext>
                  </a:extLst>
                </a:gridCol>
              </a:tblGrid>
              <a:tr h="209244">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Current Advance Score</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dirty="0">
                          <a:effectLst/>
                          <a:latin typeface="Arial" panose="020B0604020202020204" pitchFamily="34" charset="0"/>
                          <a:cs typeface="Arial" panose="020B0604020202020204" pitchFamily="34" charset="0"/>
                        </a:rPr>
                        <a:t>New  Vendor Rating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dirty="0">
                          <a:effectLst/>
                          <a:latin typeface="Arial" panose="020B0604020202020204" pitchFamily="34" charset="0"/>
                          <a:cs typeface="Arial" panose="020B0604020202020204" pitchFamily="34" charset="0"/>
                        </a:rPr>
                        <a:t>Count of affected households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86071836"/>
                  </a:ext>
                </a:extLst>
              </a:tr>
              <a:tr h="209244">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7 ($2,500-$9,999)</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9 (Unable to Rate)</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dirty="0">
                          <a:effectLst/>
                          <a:latin typeface="Arial" panose="020B0604020202020204" pitchFamily="34" charset="0"/>
                          <a:cs typeface="Arial" panose="020B0604020202020204" pitchFamily="34" charset="0"/>
                        </a:rPr>
                        <a:t>200,937</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63404392"/>
                  </a:ext>
                </a:extLst>
              </a:tr>
              <a:tr h="209244">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7 ($2,500-$9,999)</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dirty="0">
                          <a:effectLst/>
                          <a:latin typeface="Arial" panose="020B0604020202020204" pitchFamily="34" charset="0"/>
                          <a:cs typeface="Arial" panose="020B0604020202020204" pitchFamily="34" charset="0"/>
                        </a:rPr>
                        <a:t>Screened, No result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dirty="0">
                          <a:effectLst/>
                          <a:latin typeface="Arial" panose="020B0604020202020204" pitchFamily="34" charset="0"/>
                          <a:cs typeface="Arial" panose="020B0604020202020204" pitchFamily="34" charset="0"/>
                        </a:rPr>
                        <a:t>19,300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44729501"/>
                  </a:ext>
                </a:extLst>
              </a:tr>
              <a:tr h="209244">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7 ($2,500-$9,999)</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5 ($25,000-$99,999)</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dirty="0">
                          <a:effectLst/>
                          <a:latin typeface="Arial" panose="020B0604020202020204" pitchFamily="34" charset="0"/>
                          <a:cs typeface="Arial" panose="020B0604020202020204" pitchFamily="34" charset="0"/>
                        </a:rPr>
                        <a:t>15,568</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05166819"/>
                  </a:ext>
                </a:extLst>
              </a:tr>
              <a:tr h="209244">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6 ($10,000-$24,999)</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9 (Unable to Rate)</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dirty="0">
                          <a:effectLst/>
                          <a:latin typeface="Arial" panose="020B0604020202020204" pitchFamily="34" charset="0"/>
                          <a:cs typeface="Arial" panose="020B0604020202020204" pitchFamily="34" charset="0"/>
                        </a:rPr>
                        <a:t>14,727</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03126224"/>
                  </a:ext>
                </a:extLst>
              </a:tr>
              <a:tr h="209244">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5 ($25,000-$99,999)</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6 ($10,000-$24,999)</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dirty="0">
                          <a:effectLst/>
                          <a:latin typeface="Arial" panose="020B0604020202020204" pitchFamily="34" charset="0"/>
                          <a:cs typeface="Arial" panose="020B0604020202020204" pitchFamily="34" charset="0"/>
                        </a:rPr>
                        <a:t>12,226</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50990915"/>
                  </a:ext>
                </a:extLst>
              </a:tr>
              <a:tr h="209244">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5 ($25,000-$99,999)</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7 ($2,500-$9,999)</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dirty="0">
                          <a:effectLst/>
                          <a:latin typeface="Arial" panose="020B0604020202020204" pitchFamily="34" charset="0"/>
                          <a:cs typeface="Arial" panose="020B0604020202020204" pitchFamily="34" charset="0"/>
                        </a:rPr>
                        <a:t>13,524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05637922"/>
                  </a:ext>
                </a:extLst>
              </a:tr>
              <a:tr h="209244">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5 ($25,000-$99,999)</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9 (Unable to Rate)</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dirty="0">
                          <a:effectLst/>
                          <a:latin typeface="Arial" panose="020B0604020202020204" pitchFamily="34" charset="0"/>
                          <a:cs typeface="Arial" panose="020B0604020202020204" pitchFamily="34" charset="0"/>
                        </a:rPr>
                        <a:t>11,568</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78088431"/>
                  </a:ext>
                </a:extLst>
              </a:tr>
              <a:tr h="209244">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4 ($100,000-$249,999)</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a:effectLst/>
                          <a:latin typeface="Arial" panose="020B0604020202020204" pitchFamily="34" charset="0"/>
                          <a:cs typeface="Arial" panose="020B0604020202020204" pitchFamily="34" charset="0"/>
                        </a:rPr>
                        <a:t>5 ($25,000-$99,999)</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000" dirty="0">
                          <a:effectLst/>
                          <a:latin typeface="Arial" panose="020B0604020202020204" pitchFamily="34" charset="0"/>
                          <a:cs typeface="Arial" panose="020B0604020202020204" pitchFamily="34" charset="0"/>
                        </a:rPr>
                        <a:t>11,320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80918496"/>
                  </a:ext>
                </a:extLst>
              </a:tr>
            </a:tbl>
          </a:graphicData>
        </a:graphic>
      </p:graphicFrame>
      <p:sp>
        <p:nvSpPr>
          <p:cNvPr id="7" name="Rectangle 1">
            <a:extLst>
              <a:ext uri="{FF2B5EF4-FFF2-40B4-BE49-F238E27FC236}">
                <a16:creationId xmlns:a16="http://schemas.microsoft.com/office/drawing/2014/main" id="{28BBDC42-4D59-1E14-FB25-8A68A0B2A98E}"/>
              </a:ext>
            </a:extLst>
          </p:cNvPr>
          <p:cNvSpPr>
            <a:spLocks noChangeArrowheads="1"/>
          </p:cNvSpPr>
          <p:nvPr/>
        </p:nvSpPr>
        <p:spPr bwMode="auto">
          <a:xfrm>
            <a:off x="6096000" y="355377"/>
            <a:ext cx="5442852" cy="583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1,385,823 </a:t>
            </a:r>
            <a:r>
              <a:rPr kumimoji="0" lang="en-US" altLang="en-US" sz="11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householded</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capacity results returned by vendor</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1,383,725 </a:t>
            </a:r>
            <a:r>
              <a:rPr kumimoji="0" lang="en-US" altLang="en-US" sz="11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householded</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existing results this was compared to*</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2,295 Research Donor Scores and 336 Development Capacity Scores removed from analysis</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1,112,225 households with new screening results and prior scores in Advance for comparison</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298,232 scores increased (27%)</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84,337 scores decreased (8%)</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729,656 scores stayed the same (65%)</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43,218 scores increased by 1 rating level</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20,851 scores decreased by 1 rating level</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There were very few scores that decreased overall this year.  Last year there was a big shift with people being Unable to Rate increasing to the $2,500-$9,999 band.  There don’t seem to be any big changes like that this year; the increased proportion appears to be reasonable.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The biggest shifts changing scores were: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sng" strike="noStrike" cap="none" normalizeH="0" baseline="0" dirty="0">
                <a:ln>
                  <a:noFill/>
                </a:ln>
                <a:solidFill>
                  <a:schemeClr val="tx1"/>
                </a:solidFill>
                <a:effectLst/>
                <a:latin typeface="Arial" panose="020B0604020202020204" pitchFamily="34" charset="0"/>
                <a:ea typeface="Calibri" panose="020F0502020204030204" pitchFamily="34" charset="0"/>
              </a:rPr>
              <a:t>Demographic changes:</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I created pivot tables comparing how someone’s capacity changed (first column) compared to how demographic factors changed this year, such as real estate totals, count of real estate, # of states in which they own real estate, and SEC stock values.  The trend below that seems interesting to me and perhaps worth investigating is…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13217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sz="half" idx="1"/>
          </p:nvPr>
        </p:nvSpPr>
        <p:spPr>
          <a:xfrm>
            <a:off x="551791" y="1394085"/>
            <a:ext cx="10885703" cy="4485990"/>
          </a:xfrm>
        </p:spPr>
        <p:txBody>
          <a:bodyPr/>
          <a:lstStyle/>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Parent Data Model</a:t>
            </a:r>
          </a:p>
          <a:p>
            <a:pPr marL="457200" marR="0" lvl="0" indent="-457200">
              <a:lnSpc>
                <a:spcPct val="107000"/>
              </a:lnSpc>
              <a:spcBef>
                <a:spcPts val="0"/>
              </a:spcBef>
              <a:spcAft>
                <a:spcPts val="80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Text&#10;&#10;Description automatically generated">
            <a:extLst>
              <a:ext uri="{FF2B5EF4-FFF2-40B4-BE49-F238E27FC236}">
                <a16:creationId xmlns:a16="http://schemas.microsoft.com/office/drawing/2014/main" id="{A6D5B0A8-AF8B-43DE-880E-8E9BC482DEB6}"/>
              </a:ext>
            </a:extLst>
          </p:cNvPr>
          <p:cNvPicPr>
            <a:picLocks noChangeAspect="1"/>
          </p:cNvPicPr>
          <p:nvPr/>
        </p:nvPicPr>
        <p:blipFill>
          <a:blip r:embed="rId3"/>
          <a:stretch>
            <a:fillRect/>
          </a:stretch>
        </p:blipFill>
        <p:spPr>
          <a:xfrm>
            <a:off x="5290457" y="305934"/>
            <a:ext cx="4828058" cy="5628521"/>
          </a:xfrm>
          <a:prstGeom prst="rect">
            <a:avLst/>
          </a:prstGeom>
        </p:spPr>
      </p:pic>
      <p:sp>
        <p:nvSpPr>
          <p:cNvPr id="4" name="Rectangle 3">
            <a:extLst>
              <a:ext uri="{FF2B5EF4-FFF2-40B4-BE49-F238E27FC236}">
                <a16:creationId xmlns:a16="http://schemas.microsoft.com/office/drawing/2014/main" id="{71D1FF4E-5CE0-8C99-74BC-FCF12748ECB9}"/>
              </a:ext>
            </a:extLst>
          </p:cNvPr>
          <p:cNvSpPr/>
          <p:nvPr/>
        </p:nvSpPr>
        <p:spPr>
          <a:xfrm>
            <a:off x="3821597" y="5463915"/>
            <a:ext cx="2183803" cy="117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36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3</a:t>
            </a:r>
          </a:p>
        </p:txBody>
      </p:sp>
      <p:sp>
        <p:nvSpPr>
          <p:cNvPr id="3" name="Content Placeholder 2"/>
          <p:cNvSpPr>
            <a:spLocks noGrp="1"/>
          </p:cNvSpPr>
          <p:nvPr>
            <p:ph sz="half" idx="1"/>
          </p:nvPr>
        </p:nvSpPr>
        <p:spPr>
          <a:xfrm>
            <a:off x="551791" y="1394085"/>
            <a:ext cx="10885703" cy="4485990"/>
          </a:xfrm>
        </p:spPr>
        <p:txBody>
          <a:bodyPr>
            <a:normAutofit/>
          </a:bodyPr>
          <a:lstStyle/>
          <a:p>
            <a:pPr>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How do you ensure you’re analyzing the “right” things without wasting time?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t>Aron</a:t>
            </a:r>
          </a:p>
          <a:p>
            <a:pPr lvl="2"/>
            <a:r>
              <a:rPr lang="en-US" dirty="0"/>
              <a:t>Low-fidelity approach – Ex. Low-fidelity diagram</a:t>
            </a:r>
          </a:p>
          <a:p>
            <a:pPr lvl="2"/>
            <a:r>
              <a:rPr lang="en-US" dirty="0"/>
              <a:t>Capturing requirement documents – Ex. Requirements document</a:t>
            </a:r>
          </a:p>
          <a:p>
            <a:pPr lvl="2"/>
            <a:endParaRPr lang="en-US" dirty="0"/>
          </a:p>
        </p:txBody>
      </p:sp>
    </p:spTree>
    <p:extLst>
      <p:ext uri="{BB962C8B-B14F-4D97-AF65-F5344CB8AC3E}">
        <p14:creationId xmlns:p14="http://schemas.microsoft.com/office/powerpoint/2010/main" val="4203400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sz="half" idx="1"/>
          </p:nvPr>
        </p:nvSpPr>
        <p:spPr>
          <a:xfrm>
            <a:off x="551791" y="1394085"/>
            <a:ext cx="10885703" cy="4485990"/>
          </a:xfrm>
        </p:spPr>
        <p:txBody>
          <a:bodyPr/>
          <a:lstStyle/>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Low Fidelity Diagram</a:t>
            </a:r>
          </a:p>
          <a:p>
            <a:pPr marL="457200" marR="0" lvl="0" indent="-457200">
              <a:lnSpc>
                <a:spcPct val="107000"/>
              </a:lnSpc>
              <a:spcBef>
                <a:spcPts val="0"/>
              </a:spcBef>
              <a:spcAft>
                <a:spcPts val="80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Graphical user interface&#10;&#10;Description automatically generated">
            <a:extLst>
              <a:ext uri="{FF2B5EF4-FFF2-40B4-BE49-F238E27FC236}">
                <a16:creationId xmlns:a16="http://schemas.microsoft.com/office/drawing/2014/main" id="{77CAC09F-EE84-409B-986D-683D8680F7E6}"/>
              </a:ext>
            </a:extLst>
          </p:cNvPr>
          <p:cNvPicPr>
            <a:picLocks noChangeAspect="1"/>
          </p:cNvPicPr>
          <p:nvPr/>
        </p:nvPicPr>
        <p:blipFill>
          <a:blip r:embed="rId3"/>
          <a:stretch>
            <a:fillRect/>
          </a:stretch>
        </p:blipFill>
        <p:spPr>
          <a:xfrm>
            <a:off x="3260429" y="1946365"/>
            <a:ext cx="7637297" cy="4027449"/>
          </a:xfrm>
          <a:prstGeom prst="rect">
            <a:avLst/>
          </a:prstGeom>
        </p:spPr>
      </p:pic>
    </p:spTree>
    <p:extLst>
      <p:ext uri="{BB962C8B-B14F-4D97-AF65-F5344CB8AC3E}">
        <p14:creationId xmlns:p14="http://schemas.microsoft.com/office/powerpoint/2010/main" val="1595798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sz="half" idx="1"/>
          </p:nvPr>
        </p:nvSpPr>
        <p:spPr>
          <a:xfrm>
            <a:off x="551791" y="1394085"/>
            <a:ext cx="10885703" cy="3961686"/>
          </a:xfrm>
        </p:spPr>
        <p:txBody>
          <a:bodyPr>
            <a:normAutofit fontScale="92500" lnSpcReduction="10000"/>
          </a:bodyPr>
          <a:lstStyle/>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Requirements Document</a:t>
            </a:r>
          </a:p>
          <a:p>
            <a:pPr marL="457200" marR="0" lvl="0" indent="-457200">
              <a:lnSpc>
                <a:spcPct val="107000"/>
              </a:lnSpc>
              <a:spcBef>
                <a:spcPts val="0"/>
              </a:spcBef>
              <a:spcAft>
                <a:spcPts val="800"/>
              </a:spcAft>
              <a:buFont typeface="Arial" panose="020B0604020202020204" pitchFamily="34" charset="0"/>
              <a:buChar char="•"/>
            </a:pPr>
            <a:r>
              <a:rPr lang="en-US" sz="2600" dirty="0">
                <a:solidFill>
                  <a:srgbClr val="333333"/>
                </a:solidFill>
                <a:latin typeface="Arial" panose="020B0604020202020204" pitchFamily="34" charset="0"/>
                <a:ea typeface="Calibri" panose="020F0502020204030204" pitchFamily="34" charset="0"/>
                <a:cs typeface="Times New Roman" panose="02020603050405020304" pitchFamily="18" charset="0"/>
              </a:rPr>
              <a:t>Report overview</a:t>
            </a:r>
          </a:p>
          <a:p>
            <a:pPr marL="457200" marR="0" lvl="0" indent="-457200">
              <a:lnSpc>
                <a:spcPct val="107000"/>
              </a:lnSpc>
              <a:spcBef>
                <a:spcPts val="0"/>
              </a:spcBef>
              <a:spcAft>
                <a:spcPts val="800"/>
              </a:spcAft>
              <a:buFont typeface="Arial" panose="020B0604020202020204" pitchFamily="34" charset="0"/>
              <a:buChar char="•"/>
            </a:pPr>
            <a:r>
              <a:rPr lang="en-US" sz="26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Report presentation</a:t>
            </a:r>
          </a:p>
          <a:p>
            <a:pPr marL="457200" marR="0" lvl="0" indent="-457200">
              <a:lnSpc>
                <a:spcPct val="107000"/>
              </a:lnSpc>
              <a:spcBef>
                <a:spcPts val="0"/>
              </a:spcBef>
              <a:spcAft>
                <a:spcPts val="800"/>
              </a:spcAft>
              <a:buFont typeface="Arial" panose="020B0604020202020204" pitchFamily="34" charset="0"/>
              <a:buChar char="•"/>
            </a:pPr>
            <a:r>
              <a:rPr lang="en-US" sz="2600" dirty="0">
                <a:solidFill>
                  <a:srgbClr val="333333"/>
                </a:solidFill>
                <a:latin typeface="Arial" panose="020B0604020202020204" pitchFamily="34" charset="0"/>
                <a:ea typeface="Calibri" panose="020F0502020204030204" pitchFamily="34" charset="0"/>
                <a:cs typeface="Times New Roman" panose="02020603050405020304" pitchFamily="18" charset="0"/>
              </a:rPr>
              <a:t>Stakeholders</a:t>
            </a:r>
          </a:p>
          <a:p>
            <a:pPr marL="457200" marR="0" lvl="0" indent="-457200">
              <a:lnSpc>
                <a:spcPct val="107000"/>
              </a:lnSpc>
              <a:spcBef>
                <a:spcPts val="0"/>
              </a:spcBef>
              <a:spcAft>
                <a:spcPts val="800"/>
              </a:spcAft>
              <a:buFont typeface="Arial" panose="020B0604020202020204" pitchFamily="34" charset="0"/>
              <a:buChar char="•"/>
            </a:pPr>
            <a:r>
              <a:rPr lang="en-US" sz="26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Scope of work</a:t>
            </a:r>
          </a:p>
          <a:p>
            <a:pPr marL="457200" marR="0" lvl="0" indent="-457200">
              <a:lnSpc>
                <a:spcPct val="107000"/>
              </a:lnSpc>
              <a:spcBef>
                <a:spcPts val="0"/>
              </a:spcBef>
              <a:spcAft>
                <a:spcPts val="800"/>
              </a:spcAft>
              <a:buFont typeface="Arial" panose="020B0604020202020204" pitchFamily="34" charset="0"/>
              <a:buChar char="•"/>
            </a:pPr>
            <a:r>
              <a:rPr lang="en-US" sz="2600" dirty="0">
                <a:solidFill>
                  <a:srgbClr val="333333"/>
                </a:solidFill>
                <a:latin typeface="Arial" panose="020B0604020202020204" pitchFamily="34" charset="0"/>
                <a:ea typeface="Calibri" panose="020F0502020204030204" pitchFamily="34" charset="0"/>
                <a:cs typeface="Times New Roman" panose="02020603050405020304" pitchFamily="18" charset="0"/>
              </a:rPr>
              <a:t>Timeline</a:t>
            </a:r>
          </a:p>
          <a:p>
            <a:pPr marL="457200" marR="0" lvl="0" indent="-457200">
              <a:lnSpc>
                <a:spcPct val="107000"/>
              </a:lnSpc>
              <a:spcBef>
                <a:spcPts val="0"/>
              </a:spcBef>
              <a:spcAft>
                <a:spcPts val="800"/>
              </a:spcAft>
              <a:buFont typeface="Arial" panose="020B0604020202020204" pitchFamily="34" charset="0"/>
              <a:buChar char="•"/>
            </a:pPr>
            <a:r>
              <a:rPr lang="en-US" sz="26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Team members</a:t>
            </a:r>
          </a:p>
          <a:p>
            <a:pPr marL="457200" marR="0" lvl="0" indent="-457200">
              <a:lnSpc>
                <a:spcPct val="107000"/>
              </a:lnSpc>
              <a:spcBef>
                <a:spcPts val="0"/>
              </a:spcBef>
              <a:spcAft>
                <a:spcPts val="800"/>
              </a:spcAft>
              <a:buFont typeface="Arial" panose="020B0604020202020204" pitchFamily="34" charset="0"/>
              <a:buChar char="•"/>
            </a:pPr>
            <a:r>
              <a:rPr lang="en-US" sz="2600" dirty="0">
                <a:solidFill>
                  <a:srgbClr val="333333"/>
                </a:solidFill>
                <a:latin typeface="Arial" panose="020B0604020202020204" pitchFamily="34" charset="0"/>
                <a:ea typeface="Calibri" panose="020F0502020204030204" pitchFamily="34" charset="0"/>
                <a:cs typeface="Times New Roman" panose="02020603050405020304" pitchFamily="18" charset="0"/>
              </a:rPr>
              <a:t>Report specifications</a:t>
            </a:r>
            <a:endParaRPr lang="en-US" sz="26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80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close-up of a document&#10;&#10;Description automatically generated">
            <a:extLst>
              <a:ext uri="{FF2B5EF4-FFF2-40B4-BE49-F238E27FC236}">
                <a16:creationId xmlns:a16="http://schemas.microsoft.com/office/drawing/2014/main" id="{3CAFDBE8-5F30-8037-917D-1EFFFFDCE2FA}"/>
              </a:ext>
            </a:extLst>
          </p:cNvPr>
          <p:cNvPicPr>
            <a:picLocks noChangeAspect="1"/>
          </p:cNvPicPr>
          <p:nvPr/>
        </p:nvPicPr>
        <p:blipFill>
          <a:blip r:embed="rId3"/>
          <a:stretch>
            <a:fillRect/>
          </a:stretch>
        </p:blipFill>
        <p:spPr>
          <a:xfrm>
            <a:off x="5063319" y="300251"/>
            <a:ext cx="6742666" cy="5559472"/>
          </a:xfrm>
          <a:prstGeom prst="rect">
            <a:avLst/>
          </a:prstGeom>
        </p:spPr>
      </p:pic>
    </p:spTree>
    <p:extLst>
      <p:ext uri="{BB962C8B-B14F-4D97-AF65-F5344CB8AC3E}">
        <p14:creationId xmlns:p14="http://schemas.microsoft.com/office/powerpoint/2010/main" val="4133488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4</a:t>
            </a:r>
          </a:p>
        </p:txBody>
      </p:sp>
      <p:sp>
        <p:nvSpPr>
          <p:cNvPr id="3" name="Content Placeholder 2"/>
          <p:cNvSpPr>
            <a:spLocks noGrp="1"/>
          </p:cNvSpPr>
          <p:nvPr>
            <p:ph sz="half" idx="1"/>
          </p:nvPr>
        </p:nvSpPr>
        <p:spPr>
          <a:xfrm>
            <a:off x="551791" y="1394085"/>
            <a:ext cx="10885703" cy="4485990"/>
          </a:xfrm>
        </p:spPr>
        <p:txBody>
          <a:bodyPr>
            <a:normAutofit/>
          </a:bodyPr>
          <a:lstStyle/>
          <a:p>
            <a:pPr>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How do you get access to data without needing customized reports or help from other areas of the organization?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t>Aron</a:t>
            </a:r>
          </a:p>
          <a:p>
            <a:pPr lvl="2"/>
            <a:r>
              <a:rPr lang="en-US" dirty="0"/>
              <a:t>Updates to existing reports</a:t>
            </a:r>
          </a:p>
          <a:p>
            <a:pPr lvl="2"/>
            <a:r>
              <a:rPr lang="en-US" dirty="0"/>
              <a:t>Drill throughs </a:t>
            </a:r>
          </a:p>
          <a:p>
            <a:pPr lvl="2"/>
            <a:r>
              <a:rPr lang="en-US" dirty="0"/>
              <a:t>Providing access to data tools – Ex. Data modules</a:t>
            </a:r>
          </a:p>
          <a:p>
            <a:pPr lvl="2"/>
            <a:endParaRPr lang="en-US" dirty="0"/>
          </a:p>
        </p:txBody>
      </p:sp>
      <p:sp>
        <p:nvSpPr>
          <p:cNvPr id="4" name="Content Placeholder 2">
            <a:extLst>
              <a:ext uri="{FF2B5EF4-FFF2-40B4-BE49-F238E27FC236}">
                <a16:creationId xmlns:a16="http://schemas.microsoft.com/office/drawing/2014/main" id="{9FED6D15-1A86-46FC-9BBB-4024FB18CF2F}"/>
              </a:ext>
            </a:extLst>
          </p:cNvPr>
          <p:cNvSpPr txBox="1">
            <a:spLocks/>
          </p:cNvSpPr>
          <p:nvPr/>
        </p:nvSpPr>
        <p:spPr>
          <a:xfrm>
            <a:off x="6096000" y="5248063"/>
            <a:ext cx="5753870" cy="658906"/>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chemeClr val="accent1"/>
              </a:buClr>
              <a:buFontTx/>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sz="1800" b="1" i="1" dirty="0">
                <a:solidFill>
                  <a:srgbClr val="333333"/>
                </a:solidFill>
                <a:latin typeface="Arial" panose="020B0604020202020204" pitchFamily="34" charset="0"/>
                <a:ea typeface="Calibri" panose="020F0502020204030204" pitchFamily="34" charset="0"/>
                <a:cs typeface="Times New Roman" panose="02020603050405020304" pitchFamily="18" charset="0"/>
              </a:rPr>
              <a:t>Remember – the data also changes, why does this look different now?</a:t>
            </a:r>
            <a:endParaRPr lang="en-US" sz="1800" b="1" i="1" dirty="0"/>
          </a:p>
          <a:p>
            <a:pPr lvl="2"/>
            <a:endParaRPr lang="en-US" b="1" i="1" dirty="0"/>
          </a:p>
        </p:txBody>
      </p:sp>
    </p:spTree>
    <p:extLst>
      <p:ext uri="{BB962C8B-B14F-4D97-AF65-F5344CB8AC3E}">
        <p14:creationId xmlns:p14="http://schemas.microsoft.com/office/powerpoint/2010/main" val="2148809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sz="half" idx="1"/>
          </p:nvPr>
        </p:nvSpPr>
        <p:spPr>
          <a:xfrm>
            <a:off x="551791" y="1394085"/>
            <a:ext cx="10885703" cy="4485990"/>
          </a:xfrm>
        </p:spPr>
        <p:txBody>
          <a:bodyPr/>
          <a:lstStyle/>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Data Modules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diagram of a computer&#10;&#10;Description automatically generated">
            <a:extLst>
              <a:ext uri="{FF2B5EF4-FFF2-40B4-BE49-F238E27FC236}">
                <a16:creationId xmlns:a16="http://schemas.microsoft.com/office/drawing/2014/main" id="{F8519161-516E-08DD-A1B4-502B8D55EC8A}"/>
              </a:ext>
            </a:extLst>
          </p:cNvPr>
          <p:cNvPicPr>
            <a:picLocks noChangeAspect="1"/>
          </p:cNvPicPr>
          <p:nvPr/>
        </p:nvPicPr>
        <p:blipFill>
          <a:blip r:embed="rId3"/>
          <a:stretch>
            <a:fillRect/>
          </a:stretch>
        </p:blipFill>
        <p:spPr>
          <a:xfrm>
            <a:off x="4579495" y="571299"/>
            <a:ext cx="6858000" cy="5457825"/>
          </a:xfrm>
          <a:prstGeom prst="rect">
            <a:avLst/>
          </a:prstGeom>
        </p:spPr>
      </p:pic>
    </p:spTree>
    <p:extLst>
      <p:ext uri="{BB962C8B-B14F-4D97-AF65-F5344CB8AC3E}">
        <p14:creationId xmlns:p14="http://schemas.microsoft.com/office/powerpoint/2010/main" val="3826717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551793" y="1394085"/>
            <a:ext cx="5402440" cy="4542020"/>
          </a:xfrm>
        </p:spPr>
        <p:txBody>
          <a:bodyPr/>
          <a:lstStyle/>
          <a:p>
            <a:r>
              <a:rPr lang="en-US" dirty="0"/>
              <a:t>Providing actionable data</a:t>
            </a:r>
          </a:p>
          <a:p>
            <a:r>
              <a:rPr lang="en-US" dirty="0">
                <a:solidFill>
                  <a:schemeClr val="tx1"/>
                </a:solidFill>
              </a:rPr>
              <a:t>Encouraging strategic questions</a:t>
            </a:r>
          </a:p>
          <a:p>
            <a:r>
              <a:rPr lang="en-US" dirty="0"/>
              <a:t>Analyzing the “right” things</a:t>
            </a:r>
          </a:p>
          <a:p>
            <a:r>
              <a:rPr lang="en-US" dirty="0">
                <a:solidFill>
                  <a:schemeClr val="tx1"/>
                </a:solidFill>
              </a:rPr>
              <a:t>Creating strong partnership</a:t>
            </a:r>
          </a:p>
          <a:p>
            <a:r>
              <a:rPr lang="en-US" dirty="0"/>
              <a:t>Data access</a:t>
            </a:r>
          </a:p>
          <a:p>
            <a:r>
              <a:rPr lang="en-US" dirty="0">
                <a:solidFill>
                  <a:schemeClr val="tx1"/>
                </a:solidFill>
              </a:rPr>
              <a:t>Data definitions</a:t>
            </a:r>
          </a:p>
          <a:p>
            <a:r>
              <a:rPr lang="en-US" dirty="0"/>
              <a:t>Personalization vs. standardization</a:t>
            </a:r>
            <a:endParaRPr lang="en-US" dirty="0">
              <a:solidFill>
                <a:schemeClr val="tx1"/>
              </a:solidFill>
            </a:endParaRPr>
          </a:p>
        </p:txBody>
      </p:sp>
      <p:sp>
        <p:nvSpPr>
          <p:cNvPr id="4" name="TextBox 3">
            <a:extLst>
              <a:ext uri="{FF2B5EF4-FFF2-40B4-BE49-F238E27FC236}">
                <a16:creationId xmlns:a16="http://schemas.microsoft.com/office/drawing/2014/main" id="{B838640B-3A02-7B31-D3CC-12D51C1648F2}"/>
              </a:ext>
            </a:extLst>
          </p:cNvPr>
          <p:cNvSpPr txBox="1"/>
          <p:nvPr/>
        </p:nvSpPr>
        <p:spPr>
          <a:xfrm>
            <a:off x="7823200" y="2491267"/>
            <a:ext cx="3504442" cy="1200329"/>
          </a:xfrm>
          <a:prstGeom prst="rect">
            <a:avLst/>
          </a:prstGeom>
          <a:noFill/>
        </p:spPr>
        <p:txBody>
          <a:bodyPr wrap="square" rtlCol="0">
            <a:spAutoFit/>
          </a:bodyPr>
          <a:lstStyle/>
          <a:p>
            <a:r>
              <a:rPr lang="en-US" dirty="0"/>
              <a:t>https://app.sli.do/event/7UxzvLb6QRj6C6VHJ71HKT/embed/polls/c94cdffc-21c6-4f63-ba58-ea8cb7bb872d</a:t>
            </a:r>
          </a:p>
        </p:txBody>
      </p:sp>
    </p:spTree>
    <p:extLst>
      <p:ext uri="{BB962C8B-B14F-4D97-AF65-F5344CB8AC3E}">
        <p14:creationId xmlns:p14="http://schemas.microsoft.com/office/powerpoint/2010/main" val="200009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4</a:t>
            </a:r>
          </a:p>
        </p:txBody>
      </p:sp>
      <p:sp>
        <p:nvSpPr>
          <p:cNvPr id="3" name="Content Placeholder 2"/>
          <p:cNvSpPr>
            <a:spLocks noGrp="1"/>
          </p:cNvSpPr>
          <p:nvPr>
            <p:ph sz="half" idx="1"/>
          </p:nvPr>
        </p:nvSpPr>
        <p:spPr>
          <a:xfrm>
            <a:off x="551791" y="1394085"/>
            <a:ext cx="10885703" cy="4485990"/>
          </a:xfrm>
        </p:spPr>
        <p:txBody>
          <a:bodyPr>
            <a:normAutofit/>
          </a:bodyPr>
          <a:lstStyle/>
          <a:p>
            <a:pPr>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How do you get access to data without needing customized reports or help from other areas of the organization?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t>Katie</a:t>
            </a:r>
          </a:p>
          <a:p>
            <a:pPr lvl="2"/>
            <a:r>
              <a:rPr lang="en-US" dirty="0"/>
              <a:t>Getting access to the back-end</a:t>
            </a:r>
          </a:p>
          <a:p>
            <a:pPr lvl="2"/>
            <a:r>
              <a:rPr lang="en-US" dirty="0"/>
              <a:t>Documenting our process and saving workbooks/data – Ex. Alumni dashboards</a:t>
            </a:r>
          </a:p>
          <a:p>
            <a:pPr lvl="2"/>
            <a:endParaRPr lang="en-US" dirty="0"/>
          </a:p>
        </p:txBody>
      </p:sp>
      <p:sp>
        <p:nvSpPr>
          <p:cNvPr id="4" name="Content Placeholder 2">
            <a:extLst>
              <a:ext uri="{FF2B5EF4-FFF2-40B4-BE49-F238E27FC236}">
                <a16:creationId xmlns:a16="http://schemas.microsoft.com/office/drawing/2014/main" id="{9FED6D15-1A86-46FC-9BBB-4024FB18CF2F}"/>
              </a:ext>
            </a:extLst>
          </p:cNvPr>
          <p:cNvSpPr txBox="1">
            <a:spLocks/>
          </p:cNvSpPr>
          <p:nvPr/>
        </p:nvSpPr>
        <p:spPr>
          <a:xfrm>
            <a:off x="6096000" y="5248063"/>
            <a:ext cx="5753870" cy="658906"/>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chemeClr val="accent1"/>
              </a:buClr>
              <a:buFontTx/>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sz="1800" b="1" i="1" dirty="0">
                <a:solidFill>
                  <a:srgbClr val="333333"/>
                </a:solidFill>
                <a:latin typeface="Arial" panose="020B0604020202020204" pitchFamily="34" charset="0"/>
                <a:ea typeface="Calibri" panose="020F0502020204030204" pitchFamily="34" charset="0"/>
                <a:cs typeface="Times New Roman" panose="02020603050405020304" pitchFamily="18" charset="0"/>
              </a:rPr>
              <a:t>Remember – the data also changes, why does this look different now?</a:t>
            </a:r>
            <a:endParaRPr lang="en-US" sz="1800" b="1" i="1" dirty="0"/>
          </a:p>
          <a:p>
            <a:pPr lvl="2"/>
            <a:endParaRPr lang="en-US" b="1" i="1" dirty="0"/>
          </a:p>
        </p:txBody>
      </p:sp>
    </p:spTree>
    <p:extLst>
      <p:ext uri="{BB962C8B-B14F-4D97-AF65-F5344CB8AC3E}">
        <p14:creationId xmlns:p14="http://schemas.microsoft.com/office/powerpoint/2010/main" val="433042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sz="half" idx="1"/>
          </p:nvPr>
        </p:nvSpPr>
        <p:spPr>
          <a:xfrm>
            <a:off x="551791" y="1394085"/>
            <a:ext cx="10885703" cy="4485990"/>
          </a:xfrm>
        </p:spPr>
        <p:txBody>
          <a:bodyPr/>
          <a:lstStyle/>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Alumni dashboards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close-up of a document&#10;&#10;Description automatically generated">
            <a:extLst>
              <a:ext uri="{FF2B5EF4-FFF2-40B4-BE49-F238E27FC236}">
                <a16:creationId xmlns:a16="http://schemas.microsoft.com/office/drawing/2014/main" id="{388B7F62-D832-1EAC-4EC8-32EFA12B4FFC}"/>
              </a:ext>
            </a:extLst>
          </p:cNvPr>
          <p:cNvPicPr>
            <a:picLocks noChangeAspect="1"/>
          </p:cNvPicPr>
          <p:nvPr/>
        </p:nvPicPr>
        <p:blipFill>
          <a:blip r:embed="rId3"/>
          <a:stretch>
            <a:fillRect/>
          </a:stretch>
        </p:blipFill>
        <p:spPr>
          <a:xfrm>
            <a:off x="6395590" y="439973"/>
            <a:ext cx="4694466" cy="5440102"/>
          </a:xfrm>
          <a:prstGeom prst="rect">
            <a:avLst/>
          </a:prstGeom>
        </p:spPr>
      </p:pic>
    </p:spTree>
    <p:extLst>
      <p:ext uri="{BB962C8B-B14F-4D97-AF65-F5344CB8AC3E}">
        <p14:creationId xmlns:p14="http://schemas.microsoft.com/office/powerpoint/2010/main" val="4124751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sz="half" idx="1"/>
          </p:nvPr>
        </p:nvSpPr>
        <p:spPr>
          <a:xfrm>
            <a:off x="551791" y="1394085"/>
            <a:ext cx="10885703" cy="4485990"/>
          </a:xfrm>
        </p:spPr>
        <p:txBody>
          <a:bodyPr/>
          <a:lstStyle/>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Alumni dashboards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Table&#10;&#10;Description automatically generated">
            <a:extLst>
              <a:ext uri="{FF2B5EF4-FFF2-40B4-BE49-F238E27FC236}">
                <a16:creationId xmlns:a16="http://schemas.microsoft.com/office/drawing/2014/main" id="{5987C47B-6247-4201-A1AA-6421EE5C6AC1}"/>
              </a:ext>
            </a:extLst>
          </p:cNvPr>
          <p:cNvPicPr>
            <a:picLocks noChangeAspect="1"/>
          </p:cNvPicPr>
          <p:nvPr/>
        </p:nvPicPr>
        <p:blipFill>
          <a:blip r:embed="rId3"/>
          <a:stretch>
            <a:fillRect/>
          </a:stretch>
        </p:blipFill>
        <p:spPr>
          <a:xfrm>
            <a:off x="754506" y="2599692"/>
            <a:ext cx="3191320" cy="2362530"/>
          </a:xfrm>
          <a:prstGeom prst="rect">
            <a:avLst/>
          </a:prstGeom>
        </p:spPr>
      </p:pic>
      <p:pic>
        <p:nvPicPr>
          <p:cNvPr id="12" name="Picture 11" descr="Table&#10;&#10;Description automatically generated">
            <a:extLst>
              <a:ext uri="{FF2B5EF4-FFF2-40B4-BE49-F238E27FC236}">
                <a16:creationId xmlns:a16="http://schemas.microsoft.com/office/drawing/2014/main" id="{F99D5266-7828-4BFB-A206-D87E2FF948B1}"/>
              </a:ext>
            </a:extLst>
          </p:cNvPr>
          <p:cNvPicPr>
            <a:picLocks noChangeAspect="1"/>
          </p:cNvPicPr>
          <p:nvPr/>
        </p:nvPicPr>
        <p:blipFill>
          <a:blip r:embed="rId4"/>
          <a:stretch>
            <a:fillRect/>
          </a:stretch>
        </p:blipFill>
        <p:spPr>
          <a:xfrm>
            <a:off x="4924697" y="592808"/>
            <a:ext cx="6512797" cy="4710712"/>
          </a:xfrm>
          <a:prstGeom prst="rect">
            <a:avLst/>
          </a:prstGeom>
        </p:spPr>
      </p:pic>
    </p:spTree>
    <p:extLst>
      <p:ext uri="{BB962C8B-B14F-4D97-AF65-F5344CB8AC3E}">
        <p14:creationId xmlns:p14="http://schemas.microsoft.com/office/powerpoint/2010/main" val="3028144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5</a:t>
            </a:r>
          </a:p>
        </p:txBody>
      </p:sp>
      <p:sp>
        <p:nvSpPr>
          <p:cNvPr id="3" name="Content Placeholder 2"/>
          <p:cNvSpPr>
            <a:spLocks noGrp="1"/>
          </p:cNvSpPr>
          <p:nvPr>
            <p:ph sz="half" idx="1"/>
          </p:nvPr>
        </p:nvSpPr>
        <p:spPr>
          <a:xfrm>
            <a:off x="551791" y="1394085"/>
            <a:ext cx="10885703" cy="4485990"/>
          </a:xfrm>
        </p:spPr>
        <p:txBody>
          <a:bodyPr>
            <a:normAutofit/>
          </a:bodyPr>
          <a:lstStyle/>
          <a:p>
            <a:pPr>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rPr>
              <a:t>What datapoints have consistent definitions, and who decides what those definitions are?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t>Who makes the definitions?</a:t>
            </a:r>
          </a:p>
          <a:p>
            <a:pPr lvl="2"/>
            <a:r>
              <a:rPr lang="en-US" dirty="0"/>
              <a:t>Some at enterprise level – CASE standards, “alumni”</a:t>
            </a:r>
          </a:p>
          <a:p>
            <a:pPr lvl="3"/>
            <a:r>
              <a:rPr lang="en-US" dirty="0"/>
              <a:t>Defined by Steering Committee</a:t>
            </a:r>
          </a:p>
          <a:p>
            <a:pPr lvl="2"/>
            <a:r>
              <a:rPr lang="en-US" dirty="0"/>
              <a:t>Some at campus/unit level – “alumni”</a:t>
            </a:r>
          </a:p>
          <a:p>
            <a:pPr lvl="3"/>
            <a:r>
              <a:rPr lang="en-US" dirty="0"/>
              <a:t>Defined by partner</a:t>
            </a:r>
          </a:p>
          <a:p>
            <a:pPr lvl="1"/>
            <a:endParaRPr lang="en-US" dirty="0"/>
          </a:p>
          <a:p>
            <a:pPr lvl="2"/>
            <a:endParaRPr lang="en-US" dirty="0"/>
          </a:p>
        </p:txBody>
      </p:sp>
      <p:sp>
        <p:nvSpPr>
          <p:cNvPr id="5" name="TextBox 4">
            <a:extLst>
              <a:ext uri="{FF2B5EF4-FFF2-40B4-BE49-F238E27FC236}">
                <a16:creationId xmlns:a16="http://schemas.microsoft.com/office/drawing/2014/main" id="{809CCE00-7911-488F-847A-EA6289C6FE88}"/>
              </a:ext>
            </a:extLst>
          </p:cNvPr>
          <p:cNvSpPr txBox="1"/>
          <p:nvPr/>
        </p:nvSpPr>
        <p:spPr>
          <a:xfrm>
            <a:off x="6096000" y="4951467"/>
            <a:ext cx="5544209" cy="1200329"/>
          </a:xfrm>
          <a:prstGeom prst="rect">
            <a:avLst/>
          </a:prstGeom>
          <a:noFill/>
        </p:spPr>
        <p:txBody>
          <a:bodyPr wrap="square" rtlCol="0">
            <a:spAutoFit/>
          </a:bodyPr>
          <a:lstStyle/>
          <a:p>
            <a:r>
              <a:rPr lang="en-US" b="1" dirty="0"/>
              <a:t>Pro tip: When enterprise-level definitions change, much more efficient to change the underlying data mart than to fix every single report</a:t>
            </a:r>
          </a:p>
          <a:p>
            <a:endParaRPr lang="en-US" b="1" dirty="0"/>
          </a:p>
        </p:txBody>
      </p:sp>
    </p:spTree>
    <p:extLst>
      <p:ext uri="{BB962C8B-B14F-4D97-AF65-F5344CB8AC3E}">
        <p14:creationId xmlns:p14="http://schemas.microsoft.com/office/powerpoint/2010/main" val="348789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6</a:t>
            </a:r>
          </a:p>
        </p:txBody>
      </p:sp>
      <p:sp>
        <p:nvSpPr>
          <p:cNvPr id="3" name="Content Placeholder 2"/>
          <p:cNvSpPr>
            <a:spLocks noGrp="1"/>
          </p:cNvSpPr>
          <p:nvPr>
            <p:ph sz="half" idx="1"/>
          </p:nvPr>
        </p:nvSpPr>
        <p:spPr>
          <a:xfrm>
            <a:off x="551791" y="1394086"/>
            <a:ext cx="10885703" cy="4179864"/>
          </a:xfrm>
        </p:spPr>
        <p:txBody>
          <a:bodyPr>
            <a:normAutofit fontScale="92500" lnSpcReduction="10000"/>
          </a:bodyPr>
          <a:lstStyle/>
          <a:p>
            <a:pPr>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How do you tailor work to meet individual needs without overwhelming your team or other teams with personalization for different data?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t>Aron</a:t>
            </a:r>
          </a:p>
          <a:p>
            <a:pPr lvl="2"/>
            <a:r>
              <a:rPr lang="en-US" sz="1700" dirty="0"/>
              <a:t>Agile methodology</a:t>
            </a:r>
          </a:p>
          <a:p>
            <a:pPr lvl="2"/>
            <a:r>
              <a:rPr lang="en-US" sz="1700" dirty="0"/>
              <a:t>Adhering to requirement documents</a:t>
            </a:r>
          </a:p>
          <a:p>
            <a:pPr lvl="2"/>
            <a:r>
              <a:rPr lang="en-US" sz="1700" dirty="0"/>
              <a:t>Peer programming</a:t>
            </a:r>
          </a:p>
          <a:p>
            <a:pPr lvl="2"/>
            <a:r>
              <a:rPr lang="en-US" sz="1700" dirty="0"/>
              <a:t>Good leadership that creates space for developers</a:t>
            </a:r>
          </a:p>
          <a:p>
            <a:pPr lvl="1"/>
            <a:r>
              <a:rPr lang="en-US" dirty="0"/>
              <a:t>Katie</a:t>
            </a:r>
          </a:p>
          <a:p>
            <a:pPr lvl="2"/>
            <a:r>
              <a:rPr lang="en-US" sz="1700" dirty="0"/>
              <a:t>Recycle – code, processes, etc.</a:t>
            </a:r>
          </a:p>
          <a:p>
            <a:pPr lvl="2"/>
            <a:r>
              <a:rPr lang="en-US" sz="1700" dirty="0"/>
              <a:t>Create efficiencies</a:t>
            </a:r>
          </a:p>
          <a:p>
            <a:pPr lvl="2"/>
            <a:r>
              <a:rPr lang="en-US" sz="1700" dirty="0"/>
              <a:t>Peer knowledge sharing</a:t>
            </a:r>
          </a:p>
          <a:p>
            <a:pPr lvl="2"/>
            <a:endParaRPr lang="en-US" dirty="0"/>
          </a:p>
        </p:txBody>
      </p:sp>
    </p:spTree>
    <p:extLst>
      <p:ext uri="{BB962C8B-B14F-4D97-AF65-F5344CB8AC3E}">
        <p14:creationId xmlns:p14="http://schemas.microsoft.com/office/powerpoint/2010/main" val="200727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7</a:t>
            </a:r>
          </a:p>
        </p:txBody>
      </p:sp>
      <p:sp>
        <p:nvSpPr>
          <p:cNvPr id="3" name="Content Placeholder 2"/>
          <p:cNvSpPr>
            <a:spLocks noGrp="1"/>
          </p:cNvSpPr>
          <p:nvPr>
            <p:ph sz="half" idx="1"/>
          </p:nvPr>
        </p:nvSpPr>
        <p:spPr>
          <a:xfrm>
            <a:off x="551791" y="1394085"/>
            <a:ext cx="10885703" cy="4277141"/>
          </a:xfrm>
        </p:spPr>
        <p:txBody>
          <a:bodyPr>
            <a:normAutofit fontScale="92500" lnSpcReduction="10000"/>
          </a:bodyPr>
          <a:lstStyle/>
          <a:p>
            <a:pPr>
              <a:lnSpc>
                <a:spcPct val="107000"/>
              </a:lnSpc>
              <a:spcBef>
                <a:spcPts val="0"/>
              </a:spcBef>
              <a:spcAft>
                <a:spcPts val="800"/>
              </a:spcAft>
            </a:pPr>
            <a:r>
              <a:rPr lang="en-US" sz="35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Do you empower gift officers or other partners to do their own research/reporting/analytics?  What are the pros &amp; cons of doing so? How do you manage that?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t>Katie</a:t>
            </a:r>
          </a:p>
          <a:p>
            <a:pPr lvl="2"/>
            <a:r>
              <a:rPr lang="en-US" sz="1800" dirty="0"/>
              <a:t>Access to research tools – freebies and paid</a:t>
            </a:r>
          </a:p>
          <a:p>
            <a:pPr lvl="2"/>
            <a:r>
              <a:rPr lang="en-US" sz="1800" dirty="0"/>
              <a:t>Providing trainings on research tools</a:t>
            </a:r>
          </a:p>
          <a:p>
            <a:pPr lvl="2"/>
            <a:r>
              <a:rPr lang="en-US" sz="1800" dirty="0"/>
              <a:t>Providing trainings on best practices</a:t>
            </a:r>
          </a:p>
          <a:p>
            <a:pPr lvl="1"/>
            <a:r>
              <a:rPr lang="en-US" dirty="0"/>
              <a:t>Aron</a:t>
            </a:r>
          </a:p>
          <a:p>
            <a:pPr lvl="2"/>
            <a:r>
              <a:rPr lang="en-US" sz="1800" dirty="0"/>
              <a:t>Direct query access (for internal partners)</a:t>
            </a:r>
          </a:p>
          <a:p>
            <a:pPr lvl="2"/>
            <a:r>
              <a:rPr lang="en-US" sz="1800" dirty="0"/>
              <a:t>Providing BI/analysis tools to advanced analytics users (including campus partners)</a:t>
            </a:r>
          </a:p>
          <a:p>
            <a:pPr lvl="3"/>
            <a:r>
              <a:rPr lang="en-US" sz="1600" dirty="0"/>
              <a:t>We provide specific data models for different analytics groups</a:t>
            </a:r>
          </a:p>
          <a:p>
            <a:pPr lvl="3"/>
            <a:r>
              <a:rPr lang="en-US" sz="1600" dirty="0"/>
              <a:t>We provide ability to load external files into advanced analytic tools</a:t>
            </a:r>
          </a:p>
          <a:p>
            <a:pPr lvl="2"/>
            <a:endParaRPr lang="en-US" dirty="0"/>
          </a:p>
        </p:txBody>
      </p:sp>
    </p:spTree>
    <p:extLst>
      <p:ext uri="{BB962C8B-B14F-4D97-AF65-F5344CB8AC3E}">
        <p14:creationId xmlns:p14="http://schemas.microsoft.com/office/powerpoint/2010/main" val="891278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further discussion</a:t>
            </a:r>
          </a:p>
        </p:txBody>
      </p:sp>
      <p:sp>
        <p:nvSpPr>
          <p:cNvPr id="3" name="Content Placeholder 2"/>
          <p:cNvSpPr>
            <a:spLocks noGrp="1"/>
          </p:cNvSpPr>
          <p:nvPr>
            <p:ph sz="half" idx="1"/>
          </p:nvPr>
        </p:nvSpPr>
        <p:spPr>
          <a:xfrm>
            <a:off x="551792" y="1394085"/>
            <a:ext cx="5639688" cy="588951"/>
          </a:xfrm>
        </p:spPr>
        <p:txBody>
          <a:bodyPr/>
          <a:lstStyle/>
          <a:p>
            <a:r>
              <a:rPr lang="en-US" dirty="0"/>
              <a:t>Ask us anything!</a:t>
            </a:r>
          </a:p>
        </p:txBody>
      </p:sp>
      <p:sp>
        <p:nvSpPr>
          <p:cNvPr id="4" name="Content Placeholder 2">
            <a:extLst>
              <a:ext uri="{FF2B5EF4-FFF2-40B4-BE49-F238E27FC236}">
                <a16:creationId xmlns:a16="http://schemas.microsoft.com/office/drawing/2014/main" id="{9DF9DB9F-F603-4BC2-8CD6-1E1E4CA652B3}"/>
              </a:ext>
            </a:extLst>
          </p:cNvPr>
          <p:cNvSpPr txBox="1">
            <a:spLocks/>
          </p:cNvSpPr>
          <p:nvPr/>
        </p:nvSpPr>
        <p:spPr>
          <a:xfrm>
            <a:off x="551792" y="2991231"/>
            <a:ext cx="10762531" cy="13509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1"/>
              </a:buClr>
              <a:buFontTx/>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i="1" dirty="0"/>
              <a:t>If you come up with a question later, please feel free to reach out!</a:t>
            </a:r>
          </a:p>
          <a:p>
            <a:r>
              <a:rPr lang="en-US" sz="2000" i="1" dirty="0">
                <a:hlinkClick r:id="rId2"/>
              </a:rPr>
              <a:t>Aron.Sage@cu.edu</a:t>
            </a:r>
            <a:endParaRPr lang="en-US" sz="2000" i="1" dirty="0"/>
          </a:p>
          <a:p>
            <a:r>
              <a:rPr lang="en-US" sz="2000" i="1" dirty="0">
                <a:hlinkClick r:id="rId3"/>
              </a:rPr>
              <a:t>Katie.Princo@cu.edu</a:t>
            </a:r>
            <a:r>
              <a:rPr lang="en-US" sz="2000" i="1" dirty="0"/>
              <a:t> </a:t>
            </a:r>
          </a:p>
        </p:txBody>
      </p:sp>
      <p:sp>
        <p:nvSpPr>
          <p:cNvPr id="5" name="Title 1">
            <a:extLst>
              <a:ext uri="{FF2B5EF4-FFF2-40B4-BE49-F238E27FC236}">
                <a16:creationId xmlns:a16="http://schemas.microsoft.com/office/drawing/2014/main" id="{96A632BC-2D1F-1282-A512-38BB6D05CE08}"/>
              </a:ext>
            </a:extLst>
          </p:cNvPr>
          <p:cNvSpPr txBox="1">
            <a:spLocks/>
          </p:cNvSpPr>
          <p:nvPr/>
        </p:nvSpPr>
        <p:spPr>
          <a:xfrm>
            <a:off x="7796963" y="4812137"/>
            <a:ext cx="3843246" cy="973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accent3"/>
                </a:solidFill>
                <a:latin typeface="+mj-lt"/>
                <a:ea typeface="+mj-ea"/>
                <a:cs typeface="+mj-cs"/>
              </a:defRPr>
            </a:lvl1pPr>
          </a:lstStyle>
          <a:p>
            <a:r>
              <a:rPr lang="en-US"/>
              <a:t>Thank you!</a:t>
            </a:r>
            <a:endParaRPr lang="en-US" dirty="0"/>
          </a:p>
        </p:txBody>
      </p:sp>
    </p:spTree>
    <p:extLst>
      <p:ext uri="{BB962C8B-B14F-4D97-AF65-F5344CB8AC3E}">
        <p14:creationId xmlns:p14="http://schemas.microsoft.com/office/powerpoint/2010/main" val="934126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SPEAKER INTRODUCTIONS</a:t>
            </a:r>
          </a:p>
        </p:txBody>
      </p:sp>
      <p:sp>
        <p:nvSpPr>
          <p:cNvPr id="3" name="Content Placeholder 2"/>
          <p:cNvSpPr>
            <a:spLocks noGrp="1"/>
          </p:cNvSpPr>
          <p:nvPr>
            <p:ph idx="1"/>
          </p:nvPr>
        </p:nvSpPr>
        <p:spPr>
          <a:xfrm>
            <a:off x="537959" y="1157990"/>
            <a:ext cx="5544207" cy="4542020"/>
          </a:xfrm>
        </p:spPr>
        <p:txBody>
          <a:bodyPr>
            <a:normAutofit lnSpcReduction="10000"/>
          </a:bodyPr>
          <a:lstStyle/>
          <a:p>
            <a:pPr marL="914400" lvl="2" indent="0">
              <a:buNone/>
            </a:pPr>
            <a:r>
              <a:rPr lang="en-US" sz="2800" dirty="0"/>
              <a:t>Katie Princo</a:t>
            </a:r>
          </a:p>
          <a:p>
            <a:pPr marL="914400" lvl="2" indent="0">
              <a:buNone/>
            </a:pPr>
            <a:r>
              <a:rPr lang="en-US" sz="2800" dirty="0"/>
              <a:t>Assistant Director</a:t>
            </a:r>
            <a:endParaRPr lang="en-US" sz="2800" dirty="0">
              <a:solidFill>
                <a:schemeClr val="tx1"/>
              </a:solidFill>
            </a:endParaRPr>
          </a:p>
          <a:p>
            <a:pPr marL="914400" lvl="2" indent="0">
              <a:buNone/>
            </a:pPr>
            <a:r>
              <a:rPr lang="en-US" sz="2800" dirty="0"/>
              <a:t>Research &amp; Analytics</a:t>
            </a: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r>
              <a:rPr lang="en-US" sz="2000" dirty="0"/>
              <a:t>12 years with CU</a:t>
            </a:r>
          </a:p>
          <a:p>
            <a:pPr marL="457200" indent="-457200">
              <a:buFont typeface="Arial" panose="020B0604020202020204" pitchFamily="34" charset="0"/>
              <a:buChar char="•"/>
            </a:pPr>
            <a:r>
              <a:rPr lang="en-US" sz="2000" dirty="0">
                <a:solidFill>
                  <a:schemeClr val="tx1"/>
                </a:solidFill>
              </a:rPr>
              <a:t>University of Colorado MMus in Composition ‘13</a:t>
            </a:r>
          </a:p>
          <a:p>
            <a:pPr marL="457200" indent="-457200">
              <a:buFont typeface="Arial" panose="020B0604020202020204" pitchFamily="34" charset="0"/>
              <a:buChar char="•"/>
            </a:pPr>
            <a:r>
              <a:rPr lang="en-US" sz="2000" dirty="0"/>
              <a:t>5 years of campus Advancement experience</a:t>
            </a:r>
          </a:p>
          <a:p>
            <a:pPr marL="457200" indent="-457200">
              <a:buFont typeface="Arial" panose="020B0604020202020204" pitchFamily="34" charset="0"/>
              <a:buChar char="•"/>
            </a:pPr>
            <a:r>
              <a:rPr lang="en-US" sz="2000" dirty="0"/>
              <a:t>5 years with the Research &amp; Analytics team</a:t>
            </a:r>
            <a:endParaRPr lang="en-US" sz="2000" dirty="0">
              <a:solidFill>
                <a:schemeClr val="tx1"/>
              </a:solidFill>
            </a:endParaRPr>
          </a:p>
          <a:p>
            <a:pPr marL="457200" indent="-457200">
              <a:buFont typeface="Arial" panose="020B0604020202020204" pitchFamily="34" charset="0"/>
              <a:buChar char="•"/>
            </a:pPr>
            <a:r>
              <a:rPr lang="en-US" sz="2000" dirty="0">
                <a:solidFill>
                  <a:schemeClr val="tx1"/>
                </a:solidFill>
              </a:rPr>
              <a:t>The coolest thing I’ve done at CU: </a:t>
            </a:r>
          </a:p>
          <a:p>
            <a:pPr marL="1143000" lvl="1" indent="-457200"/>
            <a:r>
              <a:rPr lang="en-US" sz="1600" dirty="0"/>
              <a:t>Learn to use Python for analyzing spreadsheets too big for Excel</a:t>
            </a:r>
            <a:endParaRPr lang="en-US" sz="1600" dirty="0">
              <a:solidFill>
                <a:schemeClr val="tx1"/>
              </a:solidFill>
            </a:endParaRPr>
          </a:p>
        </p:txBody>
      </p:sp>
      <p:pic>
        <p:nvPicPr>
          <p:cNvPr id="6" name="Picture 5" descr="A person smiling for the camera&#10;&#10;Description automatically generated with low confidence">
            <a:extLst>
              <a:ext uri="{FF2B5EF4-FFF2-40B4-BE49-F238E27FC236}">
                <a16:creationId xmlns:a16="http://schemas.microsoft.com/office/drawing/2014/main" id="{CB81DDE8-9D23-4E84-AE46-4C0C2BD7B00B}"/>
              </a:ext>
            </a:extLst>
          </p:cNvPr>
          <p:cNvPicPr>
            <a:picLocks noChangeAspect="1"/>
          </p:cNvPicPr>
          <p:nvPr/>
        </p:nvPicPr>
        <p:blipFill>
          <a:blip r:embed="rId3"/>
          <a:stretch>
            <a:fillRect/>
          </a:stretch>
        </p:blipFill>
        <p:spPr>
          <a:xfrm>
            <a:off x="551792" y="1157991"/>
            <a:ext cx="879122" cy="1327302"/>
          </a:xfrm>
          <a:prstGeom prst="rect">
            <a:avLst/>
          </a:prstGeom>
        </p:spPr>
      </p:pic>
      <p:sp>
        <p:nvSpPr>
          <p:cNvPr id="7" name="Content Placeholder 2">
            <a:extLst>
              <a:ext uri="{FF2B5EF4-FFF2-40B4-BE49-F238E27FC236}">
                <a16:creationId xmlns:a16="http://schemas.microsoft.com/office/drawing/2014/main" id="{ECB084D1-BECF-4573-9129-DD08BF8508CC}"/>
              </a:ext>
            </a:extLst>
          </p:cNvPr>
          <p:cNvSpPr txBox="1">
            <a:spLocks/>
          </p:cNvSpPr>
          <p:nvPr/>
        </p:nvSpPr>
        <p:spPr>
          <a:xfrm>
            <a:off x="6246940" y="1157990"/>
            <a:ext cx="5544207" cy="45420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1"/>
              </a:buClr>
              <a:buFontTx/>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0" lvl="2" indent="0">
              <a:buFont typeface="Arial"/>
              <a:buNone/>
            </a:pPr>
            <a:r>
              <a:rPr lang="en-US" sz="2800" dirty="0"/>
              <a:t>Aron Sage</a:t>
            </a:r>
          </a:p>
          <a:p>
            <a:pPr marL="914400" lvl="2" indent="0">
              <a:buFont typeface="Arial"/>
              <a:buNone/>
            </a:pPr>
            <a:r>
              <a:rPr lang="en-US" sz="2800" dirty="0"/>
              <a:t>Assistant Director</a:t>
            </a:r>
          </a:p>
          <a:p>
            <a:pPr marL="914400" lvl="2" indent="0">
              <a:buFont typeface="Arial"/>
              <a:buNone/>
            </a:pPr>
            <a:r>
              <a:rPr lang="en-US" sz="2800" dirty="0"/>
              <a:t>Business Intelligence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2000" dirty="0"/>
              <a:t>10 years with CU</a:t>
            </a:r>
          </a:p>
          <a:p>
            <a:pPr marL="457200" indent="-457200">
              <a:buFont typeface="Arial" panose="020B0604020202020204" pitchFamily="34" charset="0"/>
              <a:buChar char="•"/>
            </a:pPr>
            <a:r>
              <a:rPr lang="en-US" sz="2000" dirty="0"/>
              <a:t>Advancement &amp; Central Information Systems experience</a:t>
            </a:r>
          </a:p>
          <a:p>
            <a:pPr marL="457200" indent="-457200">
              <a:buFont typeface="Arial" panose="020B0604020202020204" pitchFamily="34" charset="0"/>
              <a:buChar char="•"/>
            </a:pPr>
            <a:r>
              <a:rPr lang="en-US" sz="2000" dirty="0"/>
              <a:t>The coolest thing I’ve done at CU: </a:t>
            </a:r>
          </a:p>
          <a:p>
            <a:pPr marL="1143000" lvl="1" indent="-457200"/>
            <a:r>
              <a:rPr lang="en-US" sz="1600" dirty="0"/>
              <a:t>Built out Cognos Business Intelligence for Advancement</a:t>
            </a:r>
          </a:p>
        </p:txBody>
      </p:sp>
      <p:pic>
        <p:nvPicPr>
          <p:cNvPr id="5" name="Picture 4" descr="A person in an orange polo shirt&#10;&#10;Description automatically generated">
            <a:extLst>
              <a:ext uri="{FF2B5EF4-FFF2-40B4-BE49-F238E27FC236}">
                <a16:creationId xmlns:a16="http://schemas.microsoft.com/office/drawing/2014/main" id="{20BAD373-0311-1E0A-D995-FC31EAF4311A}"/>
              </a:ext>
            </a:extLst>
          </p:cNvPr>
          <p:cNvPicPr>
            <a:picLocks noChangeAspect="1"/>
          </p:cNvPicPr>
          <p:nvPr/>
        </p:nvPicPr>
        <p:blipFill>
          <a:blip r:embed="rId4"/>
          <a:stretch>
            <a:fillRect/>
          </a:stretch>
        </p:blipFill>
        <p:spPr>
          <a:xfrm>
            <a:off x="5835686" y="1157992"/>
            <a:ext cx="1327302" cy="1327302"/>
          </a:xfrm>
          <a:prstGeom prst="rect">
            <a:avLst/>
          </a:prstGeom>
        </p:spPr>
      </p:pic>
    </p:spTree>
    <p:extLst>
      <p:ext uri="{BB962C8B-B14F-4D97-AF65-F5344CB8AC3E}">
        <p14:creationId xmlns:p14="http://schemas.microsoft.com/office/powerpoint/2010/main" val="1962488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UNIVERSITY OF COLORADO INTRODUCTION</a:t>
            </a:r>
          </a:p>
        </p:txBody>
      </p:sp>
      <p:pic>
        <p:nvPicPr>
          <p:cNvPr id="1026" name="Picture 2">
            <a:extLst>
              <a:ext uri="{FF2B5EF4-FFF2-40B4-BE49-F238E27FC236}">
                <a16:creationId xmlns:a16="http://schemas.microsoft.com/office/drawing/2014/main" id="{F54E222D-75F7-4178-8E86-6A5B45714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148" y="1394085"/>
            <a:ext cx="5873060" cy="4477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A17E4D-50FD-44C5-B458-24D74D064EEC}"/>
              </a:ext>
            </a:extLst>
          </p:cNvPr>
          <p:cNvSpPr txBox="1"/>
          <p:nvPr/>
        </p:nvSpPr>
        <p:spPr>
          <a:xfrm>
            <a:off x="995082" y="1394085"/>
            <a:ext cx="5610831" cy="2862322"/>
          </a:xfrm>
          <a:prstGeom prst="rect">
            <a:avLst/>
          </a:prstGeom>
          <a:noFill/>
        </p:spPr>
        <p:txBody>
          <a:bodyPr wrap="none" rtlCol="0">
            <a:spAutoFit/>
          </a:bodyPr>
          <a:lstStyle/>
          <a:p>
            <a:r>
              <a:rPr lang="en-US" dirty="0"/>
              <a:t>Decentralized reporting structure and campuses</a:t>
            </a:r>
          </a:p>
          <a:p>
            <a:r>
              <a:rPr lang="en-US" dirty="0"/>
              <a:t>Centralized Advancement support services</a:t>
            </a:r>
          </a:p>
          <a:p>
            <a:pPr marL="285750" indent="-285750">
              <a:buFont typeface="Arial" panose="020B0604020202020204" pitchFamily="34" charset="0"/>
              <a:buChar char="•"/>
            </a:pPr>
            <a:r>
              <a:rPr lang="en-US" dirty="0"/>
              <a:t>Often somewhat partially duplicated on the campuses</a:t>
            </a:r>
          </a:p>
          <a:p>
            <a:endParaRPr lang="en-US" dirty="0">
              <a:highlight>
                <a:srgbClr val="FFFF00"/>
              </a:highlight>
            </a:endParaRPr>
          </a:p>
          <a:p>
            <a:r>
              <a:rPr lang="en-US" dirty="0"/>
              <a:t>Other campuses:</a:t>
            </a:r>
          </a:p>
          <a:p>
            <a:pPr marL="285750" indent="-285750">
              <a:buFont typeface="Arial" panose="020B0604020202020204" pitchFamily="34" charset="0"/>
              <a:buChar char="•"/>
            </a:pPr>
            <a:r>
              <a:rPr lang="en-US" dirty="0"/>
              <a:t>CU Foundation</a:t>
            </a:r>
          </a:p>
          <a:p>
            <a:pPr marL="285750" indent="-285750">
              <a:buFont typeface="Arial" panose="020B0604020202020204" pitchFamily="34" charset="0"/>
              <a:buChar char="•"/>
            </a:pPr>
            <a:r>
              <a:rPr lang="en-US" dirty="0"/>
              <a:t>University of Colorado Boulder</a:t>
            </a:r>
          </a:p>
          <a:p>
            <a:pPr marL="285750" indent="-285750">
              <a:buFont typeface="Arial" panose="020B0604020202020204" pitchFamily="34" charset="0"/>
              <a:buChar char="•"/>
            </a:pPr>
            <a:r>
              <a:rPr lang="en-US" dirty="0"/>
              <a:t>University of Colorado Denver</a:t>
            </a:r>
          </a:p>
          <a:p>
            <a:pPr marL="285750" indent="-285750">
              <a:buFont typeface="Arial" panose="020B0604020202020204" pitchFamily="34" charset="0"/>
              <a:buChar char="•"/>
            </a:pPr>
            <a:r>
              <a:rPr lang="en-US" dirty="0"/>
              <a:t>University of Colorado Anschutz Medical Campus</a:t>
            </a:r>
          </a:p>
          <a:p>
            <a:pPr marL="285750" indent="-285750">
              <a:buFont typeface="Arial" panose="020B0604020202020204" pitchFamily="34" charset="0"/>
              <a:buChar char="•"/>
            </a:pPr>
            <a:r>
              <a:rPr lang="en-US" dirty="0"/>
              <a:t>University of Colorado </a:t>
            </a:r>
            <a:r>
              <a:rPr lang="en-US" dirty="0" err="1"/>
              <a:t>Colorado</a:t>
            </a:r>
            <a:r>
              <a:rPr lang="en-US" dirty="0"/>
              <a:t> Springs</a:t>
            </a:r>
          </a:p>
        </p:txBody>
      </p:sp>
    </p:spTree>
    <p:extLst>
      <p:ext uri="{BB962C8B-B14F-4D97-AF65-F5344CB8AC3E}">
        <p14:creationId xmlns:p14="http://schemas.microsoft.com/office/powerpoint/2010/main" val="3894899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1</a:t>
            </a:r>
          </a:p>
        </p:txBody>
      </p:sp>
      <p:sp>
        <p:nvSpPr>
          <p:cNvPr id="3" name="Content Placeholder 2"/>
          <p:cNvSpPr>
            <a:spLocks noGrp="1"/>
          </p:cNvSpPr>
          <p:nvPr>
            <p:ph sz="half" idx="1"/>
          </p:nvPr>
        </p:nvSpPr>
        <p:spPr>
          <a:xfrm>
            <a:off x="551791" y="1394085"/>
            <a:ext cx="10885703" cy="4485990"/>
          </a:xfrm>
        </p:spPr>
        <p:txBody>
          <a:bodyPr/>
          <a:lstStyle/>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How do you as a prospect development professional provide actionable data?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t>Aron’s perspective</a:t>
            </a:r>
          </a:p>
          <a:p>
            <a:pPr lvl="2"/>
            <a:r>
              <a:rPr lang="en-US" dirty="0"/>
              <a:t>Levels of access for different user groups</a:t>
            </a:r>
          </a:p>
          <a:p>
            <a:pPr lvl="2"/>
            <a:r>
              <a:rPr lang="en-US" dirty="0"/>
              <a:t>Tier 1 – Central Advancement key stakeholders – SQL access</a:t>
            </a:r>
          </a:p>
          <a:p>
            <a:pPr lvl="3"/>
            <a:r>
              <a:rPr lang="en-US" dirty="0"/>
              <a:t>Includes ad hoc training and code review</a:t>
            </a:r>
          </a:p>
          <a:p>
            <a:pPr lvl="2"/>
            <a:r>
              <a:rPr lang="en-US" dirty="0"/>
              <a:t>Tier 2 – Savvy campus users – data model access/pre-calculated fields</a:t>
            </a:r>
          </a:p>
          <a:p>
            <a:pPr lvl="2"/>
            <a:r>
              <a:rPr lang="en-US" dirty="0"/>
              <a:t>Tier 3 – Standard users – reports &amp; dashboards – Ex. President’s fundraising dashboard </a:t>
            </a:r>
          </a:p>
        </p:txBody>
      </p:sp>
    </p:spTree>
    <p:extLst>
      <p:ext uri="{BB962C8B-B14F-4D97-AF65-F5344CB8AC3E}">
        <p14:creationId xmlns:p14="http://schemas.microsoft.com/office/powerpoint/2010/main" val="3574937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sz="half" idx="1"/>
          </p:nvPr>
        </p:nvSpPr>
        <p:spPr>
          <a:xfrm>
            <a:off x="551791" y="1394085"/>
            <a:ext cx="10885703" cy="4485990"/>
          </a:xfrm>
        </p:spPr>
        <p:txBody>
          <a:bodyPr/>
          <a:lstStyle/>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CASE</a:t>
            </a:r>
          </a:p>
          <a:p>
            <a:pPr marR="0" lvl="0">
              <a:lnSpc>
                <a:spcPct val="107000"/>
              </a:lnSpc>
              <a:spcBef>
                <a:spcPts val="0"/>
              </a:spcBef>
              <a:spcAft>
                <a:spcPts val="800"/>
              </a:spcAft>
            </a:pPr>
            <a:r>
              <a:rPr lang="en-US" sz="3200" dirty="0">
                <a:solidFill>
                  <a:srgbClr val="333333"/>
                </a:solidFill>
                <a:latin typeface="Arial" panose="020B0604020202020204" pitchFamily="34" charset="0"/>
                <a:ea typeface="Calibri" panose="020F0502020204030204" pitchFamily="34" charset="0"/>
                <a:cs typeface="Times New Roman" panose="02020603050405020304" pitchFamily="18" charset="0"/>
              </a:rPr>
              <a:t>Fundraising</a:t>
            </a:r>
          </a:p>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Dashboard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screenshot of a graph&#10;&#10;Description automatically generated">
            <a:extLst>
              <a:ext uri="{FF2B5EF4-FFF2-40B4-BE49-F238E27FC236}">
                <a16:creationId xmlns:a16="http://schemas.microsoft.com/office/drawing/2014/main" id="{E83D443D-BD59-C83B-C931-57F28FDE26D8}"/>
              </a:ext>
            </a:extLst>
          </p:cNvPr>
          <p:cNvPicPr>
            <a:picLocks noChangeAspect="1"/>
          </p:cNvPicPr>
          <p:nvPr/>
        </p:nvPicPr>
        <p:blipFill>
          <a:blip r:embed="rId3"/>
          <a:stretch>
            <a:fillRect/>
          </a:stretch>
        </p:blipFill>
        <p:spPr>
          <a:xfrm>
            <a:off x="3184941" y="476383"/>
            <a:ext cx="8455267" cy="4485989"/>
          </a:xfrm>
          <a:prstGeom prst="rect">
            <a:avLst/>
          </a:prstGeom>
        </p:spPr>
      </p:pic>
    </p:spTree>
    <p:extLst>
      <p:ext uri="{BB962C8B-B14F-4D97-AF65-F5344CB8AC3E}">
        <p14:creationId xmlns:p14="http://schemas.microsoft.com/office/powerpoint/2010/main" val="992587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1</a:t>
            </a:r>
          </a:p>
        </p:txBody>
      </p:sp>
      <p:sp>
        <p:nvSpPr>
          <p:cNvPr id="3" name="Content Placeholder 2"/>
          <p:cNvSpPr>
            <a:spLocks noGrp="1"/>
          </p:cNvSpPr>
          <p:nvPr>
            <p:ph sz="half" idx="1"/>
          </p:nvPr>
        </p:nvSpPr>
        <p:spPr>
          <a:xfrm>
            <a:off x="551791" y="1394085"/>
            <a:ext cx="10885703" cy="4485990"/>
          </a:xfrm>
        </p:spPr>
        <p:txBody>
          <a:bodyPr/>
          <a:lstStyle/>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How do you as a prospect development professional or other partner provide actionable data?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t>Katie</a:t>
            </a:r>
          </a:p>
          <a:p>
            <a:pPr lvl="2"/>
            <a:r>
              <a:rPr lang="en-US" dirty="0"/>
              <a:t>Ensure you understand context with standard research requests</a:t>
            </a:r>
          </a:p>
          <a:p>
            <a:pPr lvl="2"/>
            <a:r>
              <a:rPr lang="en-US" dirty="0"/>
              <a:t>Be willing to explore with them and try something new to fill their need!</a:t>
            </a:r>
          </a:p>
          <a:p>
            <a:pPr lvl="2"/>
            <a:r>
              <a:rPr lang="en-US" dirty="0"/>
              <a:t>Fundraising analyses – Ex. Anschutz college analyses</a:t>
            </a:r>
          </a:p>
          <a:p>
            <a:pPr lvl="2"/>
            <a:endParaRPr lang="en-US" dirty="0"/>
          </a:p>
        </p:txBody>
      </p:sp>
    </p:spTree>
    <p:extLst>
      <p:ext uri="{BB962C8B-B14F-4D97-AF65-F5344CB8AC3E}">
        <p14:creationId xmlns:p14="http://schemas.microsoft.com/office/powerpoint/2010/main" val="608626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sz="half" idx="1"/>
          </p:nvPr>
        </p:nvSpPr>
        <p:spPr>
          <a:xfrm>
            <a:off x="551791" y="1394085"/>
            <a:ext cx="6571761" cy="4060417"/>
          </a:xfrm>
        </p:spPr>
        <p:txBody>
          <a:bodyPr>
            <a:normAutofit fontScale="70000" lnSpcReduction="20000"/>
          </a:bodyPr>
          <a:lstStyle/>
          <a:p>
            <a:pPr marR="0" lvl="0">
              <a:lnSpc>
                <a:spcPct val="107000"/>
              </a:lnSpc>
              <a:spcBef>
                <a:spcPts val="0"/>
              </a:spcBef>
              <a:spcAft>
                <a:spcPts val="800"/>
              </a:spcAft>
            </a:pPr>
            <a:r>
              <a:rPr lang="en-US" sz="32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Analysis</a:t>
            </a:r>
          </a:p>
          <a:p>
            <a:pPr marL="457200" marR="0" lvl="0" indent="-457200">
              <a:lnSpc>
                <a:spcPct val="107000"/>
              </a:lnSpc>
              <a:spcBef>
                <a:spcPts val="0"/>
              </a:spcBef>
              <a:spcAft>
                <a:spcPts val="800"/>
              </a:spcAft>
              <a:buFont typeface="Arial" panose="020B0604020202020204" pitchFamily="34" charset="0"/>
              <a:buChar char="•"/>
            </a:pPr>
            <a:r>
              <a:rPr lang="en-US" dirty="0">
                <a:solidFill>
                  <a:srgbClr val="333333"/>
                </a:solidFill>
                <a:latin typeface="Arial" panose="020B0604020202020204" pitchFamily="34" charset="0"/>
                <a:ea typeface="Calibri" panose="020F0502020204030204" pitchFamily="34" charset="0"/>
                <a:cs typeface="Times New Roman" panose="02020603050405020304" pitchFamily="18" charset="0"/>
              </a:rPr>
              <a:t>Request</a:t>
            </a:r>
          </a:p>
          <a:p>
            <a:pPr marL="457200" marR="0" lvl="0" indent="-457200">
              <a:lnSpc>
                <a:spcPct val="107000"/>
              </a:lnSpc>
              <a:spcBef>
                <a:spcPts val="0"/>
              </a:spcBef>
              <a:spcAft>
                <a:spcPts val="800"/>
              </a:spcAft>
              <a:buFont typeface="Arial" panose="020B0604020202020204" pitchFamily="34" charset="0"/>
              <a:buChar char="•"/>
            </a:pPr>
            <a:r>
              <a:rPr lang="en-US"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Recommendations</a:t>
            </a:r>
          </a:p>
          <a:p>
            <a:pPr marL="457200" marR="0" lvl="0" indent="-457200">
              <a:lnSpc>
                <a:spcPct val="107000"/>
              </a:lnSpc>
              <a:spcBef>
                <a:spcPts val="0"/>
              </a:spcBef>
              <a:spcAft>
                <a:spcPts val="800"/>
              </a:spcAft>
              <a:buFont typeface="Arial" panose="020B0604020202020204" pitchFamily="34" charset="0"/>
              <a:buChar char="•"/>
            </a:pPr>
            <a:r>
              <a:rPr lang="en-US" dirty="0">
                <a:solidFill>
                  <a:srgbClr val="333333"/>
                </a:solidFill>
                <a:latin typeface="Arial" panose="020B0604020202020204" pitchFamily="34" charset="0"/>
                <a:ea typeface="Calibri" panose="020F0502020204030204" pitchFamily="34" charset="0"/>
                <a:cs typeface="Times New Roman" panose="02020603050405020304" pitchFamily="18" charset="0"/>
              </a:rPr>
              <a:t>Prospect pool</a:t>
            </a:r>
          </a:p>
          <a:p>
            <a:pPr marL="457200" marR="0" lvl="0" indent="-457200">
              <a:lnSpc>
                <a:spcPct val="107000"/>
              </a:lnSpc>
              <a:spcBef>
                <a:spcPts val="0"/>
              </a:spcBef>
              <a:spcAft>
                <a:spcPts val="800"/>
              </a:spcAft>
              <a:buFont typeface="Arial" panose="020B0604020202020204" pitchFamily="34" charset="0"/>
              <a:buChar char="•"/>
            </a:pPr>
            <a:r>
              <a:rPr lang="en-US"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Giving trends analysis</a:t>
            </a:r>
          </a:p>
          <a:p>
            <a:pPr marL="457200" marR="0" lvl="0" indent="-457200">
              <a:lnSpc>
                <a:spcPct val="107000"/>
              </a:lnSpc>
              <a:spcBef>
                <a:spcPts val="0"/>
              </a:spcBef>
              <a:spcAft>
                <a:spcPts val="800"/>
              </a:spcAft>
              <a:buFont typeface="Arial" panose="020B0604020202020204" pitchFamily="34" charset="0"/>
              <a:buChar char="•"/>
            </a:pPr>
            <a:r>
              <a:rPr lang="en-US" dirty="0">
                <a:solidFill>
                  <a:srgbClr val="333333"/>
                </a:solidFill>
                <a:latin typeface="Arial" panose="020B0604020202020204" pitchFamily="34" charset="0"/>
                <a:ea typeface="Calibri" panose="020F0502020204030204" pitchFamily="34" charset="0"/>
                <a:cs typeface="Times New Roman" panose="02020603050405020304" pitchFamily="18" charset="0"/>
              </a:rPr>
              <a:t>Donor demographics</a:t>
            </a:r>
          </a:p>
          <a:p>
            <a:pPr marL="457200" marR="0" lvl="0" indent="-457200">
              <a:lnSpc>
                <a:spcPct val="107000"/>
              </a:lnSpc>
              <a:spcBef>
                <a:spcPts val="0"/>
              </a:spcBef>
              <a:spcAft>
                <a:spcPts val="800"/>
              </a:spcAft>
              <a:buFont typeface="Arial" panose="020B0604020202020204" pitchFamily="34" charset="0"/>
              <a:buChar char="•"/>
            </a:pPr>
            <a:r>
              <a:rPr lang="en-US"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Counts of donors</a:t>
            </a:r>
            <a:r>
              <a:rPr lang="en-US" dirty="0">
                <a:solidFill>
                  <a:srgbClr val="333333"/>
                </a:solidFill>
                <a:latin typeface="Arial" panose="020B0604020202020204" pitchFamily="34" charset="0"/>
                <a:ea typeface="Calibri" panose="020F0502020204030204" pitchFamily="34" charset="0"/>
                <a:cs typeface="Times New Roman" panose="02020603050405020304" pitchFamily="18" charset="0"/>
              </a:rPr>
              <a:t> by gift band, dollars raised</a:t>
            </a:r>
          </a:p>
          <a:p>
            <a:pPr marL="457200" marR="0" lvl="0" indent="-457200">
              <a:lnSpc>
                <a:spcPct val="107000"/>
              </a:lnSpc>
              <a:spcBef>
                <a:spcPts val="0"/>
              </a:spcBef>
              <a:spcAft>
                <a:spcPts val="80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Donor retention</a:t>
            </a:r>
          </a:p>
          <a:p>
            <a:pPr marL="457200" marR="0" lvl="0" indent="-457200">
              <a:lnSpc>
                <a:spcPct val="107000"/>
              </a:lnSpc>
              <a:spcBef>
                <a:spcPts val="0"/>
              </a:spcBef>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Annual giving reports and insights</a:t>
            </a:r>
          </a:p>
          <a:p>
            <a:pPr marL="457200" marR="0" lvl="0" indent="-457200">
              <a:lnSpc>
                <a:spcPct val="107000"/>
              </a:lnSpc>
              <a:spcBef>
                <a:spcPts val="0"/>
              </a:spcBef>
              <a:spcAft>
                <a:spcPts val="80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Unmanaged and managed prospect demographics</a:t>
            </a:r>
          </a:p>
        </p:txBody>
      </p:sp>
      <p:pic>
        <p:nvPicPr>
          <p:cNvPr id="6" name="Picture 5" descr="A close-up of a document&#10;&#10;Description automatically generated">
            <a:extLst>
              <a:ext uri="{FF2B5EF4-FFF2-40B4-BE49-F238E27FC236}">
                <a16:creationId xmlns:a16="http://schemas.microsoft.com/office/drawing/2014/main" id="{E9C5EB51-458B-0F20-4237-43954BBE302A}"/>
              </a:ext>
            </a:extLst>
          </p:cNvPr>
          <p:cNvPicPr>
            <a:picLocks noChangeAspect="1"/>
          </p:cNvPicPr>
          <p:nvPr/>
        </p:nvPicPr>
        <p:blipFill>
          <a:blip r:embed="rId2"/>
          <a:stretch>
            <a:fillRect/>
          </a:stretch>
        </p:blipFill>
        <p:spPr>
          <a:xfrm rot="211706">
            <a:off x="6221948" y="351803"/>
            <a:ext cx="5415048" cy="3488451"/>
          </a:xfrm>
          <a:prstGeom prst="rect">
            <a:avLst/>
          </a:prstGeom>
        </p:spPr>
      </p:pic>
    </p:spTree>
    <p:extLst>
      <p:ext uri="{BB962C8B-B14F-4D97-AF65-F5344CB8AC3E}">
        <p14:creationId xmlns:p14="http://schemas.microsoft.com/office/powerpoint/2010/main" val="2194614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out Examples!</a:t>
            </a:r>
          </a:p>
        </p:txBody>
      </p:sp>
      <p:pic>
        <p:nvPicPr>
          <p:cNvPr id="8" name="Picture 7" descr="A group of people standing in front of a meter&#10;&#10;Description automatically generated">
            <a:extLst>
              <a:ext uri="{FF2B5EF4-FFF2-40B4-BE49-F238E27FC236}">
                <a16:creationId xmlns:a16="http://schemas.microsoft.com/office/drawing/2014/main" id="{91C4A4B6-3A20-F3F9-32DA-3D8F57C035D4}"/>
              </a:ext>
            </a:extLst>
          </p:cNvPr>
          <p:cNvPicPr>
            <a:picLocks noChangeAspect="1"/>
          </p:cNvPicPr>
          <p:nvPr/>
        </p:nvPicPr>
        <p:blipFill>
          <a:blip r:embed="rId2"/>
          <a:stretch>
            <a:fillRect/>
          </a:stretch>
        </p:blipFill>
        <p:spPr>
          <a:xfrm>
            <a:off x="551792" y="1127981"/>
            <a:ext cx="7177593" cy="4602037"/>
          </a:xfrm>
          <a:prstGeom prst="rect">
            <a:avLst/>
          </a:prstGeom>
        </p:spPr>
      </p:pic>
      <p:sp>
        <p:nvSpPr>
          <p:cNvPr id="9" name="TextBox 8">
            <a:extLst>
              <a:ext uri="{FF2B5EF4-FFF2-40B4-BE49-F238E27FC236}">
                <a16:creationId xmlns:a16="http://schemas.microsoft.com/office/drawing/2014/main" id="{FA9A4E16-4F5B-2A9F-4792-19B1E9CBF84B}"/>
              </a:ext>
            </a:extLst>
          </p:cNvPr>
          <p:cNvSpPr txBox="1"/>
          <p:nvPr/>
        </p:nvSpPr>
        <p:spPr>
          <a:xfrm>
            <a:off x="7836196" y="1394085"/>
            <a:ext cx="3900427" cy="1815882"/>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connections.aprahome.org/Data-Science</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Part 1 – philosophy</a:t>
            </a:r>
          </a:p>
          <a:p>
            <a:r>
              <a:rPr lang="en-US" sz="1600" dirty="0">
                <a:latin typeface="Arial" panose="020B0604020202020204" pitchFamily="34" charset="0"/>
                <a:cs typeface="Arial" panose="020B0604020202020204" pitchFamily="34" charset="0"/>
              </a:rPr>
              <a:t>Part 2 – Examples!</a:t>
            </a:r>
          </a:p>
          <a:p>
            <a:r>
              <a:rPr lang="en-US" sz="1600" dirty="0">
                <a:latin typeface="Arial" panose="020B0604020202020204" pitchFamily="34" charset="0"/>
                <a:cs typeface="Arial" panose="020B0604020202020204" pitchFamily="34" charset="0"/>
              </a:rPr>
              <a:t>   Sample analysis</a:t>
            </a:r>
          </a:p>
          <a:p>
            <a:r>
              <a:rPr lang="en-US" sz="1600" dirty="0">
                <a:latin typeface="Arial" panose="020B0604020202020204" pitchFamily="34" charset="0"/>
                <a:cs typeface="Arial" panose="020B0604020202020204" pitchFamily="34" charset="0"/>
              </a:rPr>
              <a:t>   Prospect analytics/identification video</a:t>
            </a:r>
          </a:p>
          <a:p>
            <a:r>
              <a:rPr lang="en-US" sz="1600" dirty="0">
                <a:latin typeface="Arial" panose="020B0604020202020204" pitchFamily="34" charset="0"/>
                <a:cs typeface="Arial" panose="020B0604020202020204" pitchFamily="34" charset="0"/>
              </a:rPr>
              <a:t>   Sample Prospecting excel</a:t>
            </a:r>
          </a:p>
        </p:txBody>
      </p:sp>
    </p:spTree>
    <p:extLst>
      <p:ext uri="{BB962C8B-B14F-4D97-AF65-F5344CB8AC3E}">
        <p14:creationId xmlns:p14="http://schemas.microsoft.com/office/powerpoint/2010/main" val="1052071732"/>
      </p:ext>
    </p:extLst>
  </p:cSld>
  <p:clrMapOvr>
    <a:masterClrMapping/>
  </p:clrMapOvr>
</p:sld>
</file>

<file path=ppt/theme/theme1.xml><?xml version="1.0" encoding="utf-8"?>
<a:theme xmlns:a="http://schemas.openxmlformats.org/drawingml/2006/main" name="Office Theme">
  <a:themeElements>
    <a:clrScheme name="Apra_PD22">
      <a:dk1>
        <a:srgbClr val="40434D"/>
      </a:dk1>
      <a:lt1>
        <a:srgbClr val="FFFFFF"/>
      </a:lt1>
      <a:dk2>
        <a:srgbClr val="437174"/>
      </a:dk2>
      <a:lt2>
        <a:srgbClr val="DFEEE8"/>
      </a:lt2>
      <a:accent1>
        <a:srgbClr val="6AB7A0"/>
      </a:accent1>
      <a:accent2>
        <a:srgbClr val="B9D659"/>
      </a:accent2>
      <a:accent3>
        <a:srgbClr val="E55D5B"/>
      </a:accent3>
      <a:accent4>
        <a:srgbClr val="DB9D26"/>
      </a:accent4>
      <a:accent5>
        <a:srgbClr val="FECE39"/>
      </a:accent5>
      <a:accent6>
        <a:srgbClr val="E1D450"/>
      </a:accent6>
      <a:hlink>
        <a:srgbClr val="F7A071"/>
      </a:hlink>
      <a:folHlink>
        <a:srgbClr val="E55D5B"/>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36A29BA-8EEE-9944-AD03-DA44039435A2}" vid="{F2E84BAB-F14B-1043-9FB8-6D178209A1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session number_session title</Template>
  <TotalTime>562</TotalTime>
  <Words>2142</Words>
  <Application>Microsoft Office PowerPoint</Application>
  <PresentationFormat>Widescreen</PresentationFormat>
  <Paragraphs>320</Paragraphs>
  <Slides>26</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Corbel</vt:lpstr>
      <vt:lpstr>Office Theme</vt:lpstr>
      <vt:lpstr>Enabling Advanced Analytic Tools and Access to Data</vt:lpstr>
      <vt:lpstr>AGENDA</vt:lpstr>
      <vt:lpstr>SPEAKER INTRODUCTIONS</vt:lpstr>
      <vt:lpstr>UNIVERSITY OF COLORADO INTRODUCTION</vt:lpstr>
      <vt:lpstr>TOPIC 1</vt:lpstr>
      <vt:lpstr>Example</vt:lpstr>
      <vt:lpstr>TOPIC 1</vt:lpstr>
      <vt:lpstr>Example</vt:lpstr>
      <vt:lpstr>Check out Examples!</vt:lpstr>
      <vt:lpstr>TOPIC 2</vt:lpstr>
      <vt:lpstr>Example</vt:lpstr>
      <vt:lpstr>TOPIC 3</vt:lpstr>
      <vt:lpstr>EXAMPLE</vt:lpstr>
      <vt:lpstr>EXAMPLE</vt:lpstr>
      <vt:lpstr>TOPIC 3</vt:lpstr>
      <vt:lpstr>EXAMPLE</vt:lpstr>
      <vt:lpstr>EXAMPLE</vt:lpstr>
      <vt:lpstr>TOPIC 4</vt:lpstr>
      <vt:lpstr>Example</vt:lpstr>
      <vt:lpstr>TOPIC 4</vt:lpstr>
      <vt:lpstr>Example</vt:lpstr>
      <vt:lpstr>Example</vt:lpstr>
      <vt:lpstr>TOPIC 5</vt:lpstr>
      <vt:lpstr>TOPIC 6</vt:lpstr>
      <vt:lpstr>TOPIC 7</vt:lpstr>
      <vt:lpstr>Questions and further discussion</vt:lpstr>
    </vt:vector>
  </TitlesOfParts>
  <Company>SmithBucklin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Riedel, Renee</dc:creator>
  <cp:lastModifiedBy>Katie Princo</cp:lastModifiedBy>
  <cp:revision>20</cp:revision>
  <dcterms:created xsi:type="dcterms:W3CDTF">2022-03-17T18:31:19Z</dcterms:created>
  <dcterms:modified xsi:type="dcterms:W3CDTF">2023-10-10T17:27:06Z</dcterms:modified>
</cp:coreProperties>
</file>