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85" r:id="rId4"/>
    <p:sldId id="270" r:id="rId5"/>
    <p:sldId id="271" r:id="rId6"/>
    <p:sldId id="275" r:id="rId7"/>
    <p:sldId id="276" r:id="rId8"/>
    <p:sldId id="28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83" r:id="rId17"/>
    <p:sldId id="284" r:id="rId18"/>
    <p:sldId id="258" r:id="rId19"/>
    <p:sldId id="287" r:id="rId20"/>
    <p:sldId id="288" r:id="rId21"/>
    <p:sldId id="289" r:id="rId22"/>
    <p:sldId id="290" r:id="rId23"/>
    <p:sldId id="260" r:id="rId24"/>
    <p:sldId id="262" r:id="rId25"/>
    <p:sldId id="259" r:id="rId26"/>
    <p:sldId id="261" r:id="rId27"/>
    <p:sldId id="291" r:id="rId28"/>
    <p:sldId id="292" r:id="rId29"/>
    <p:sldId id="293" r:id="rId30"/>
    <p:sldId id="294" r:id="rId31"/>
    <p:sldId id="297" r:id="rId32"/>
    <p:sldId id="295" r:id="rId33"/>
    <p:sldId id="299" r:id="rId34"/>
    <p:sldId id="296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0066FF"/>
    <a:srgbClr val="33CC33"/>
    <a:srgbClr val="490092"/>
    <a:srgbClr val="66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u.edu\dfshome\DALEXANDER\DOCUMENTS\CASE%20Presentation\DAFs%20vs%20Fd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u.edu\dfshome\DALEXANDER\DOCUMENTS\CASE%20Presentation\DAFs%20vs%20Fd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7100928"/>
        <c:axId val="307106024"/>
      </c:barChart>
      <c:catAx>
        <c:axId val="3071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06024"/>
        <c:crosses val="autoZero"/>
        <c:auto val="1"/>
        <c:lblAlgn val="ctr"/>
        <c:lblOffset val="100"/>
        <c:noMultiLvlLbl val="0"/>
      </c:catAx>
      <c:valAx>
        <c:axId val="30710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Sheet1!$A$1:$B$1</c:f>
              <c:strCache>
                <c:ptCount val="2"/>
                <c:pt idx="0">
                  <c:v>DAFs</c:v>
                </c:pt>
                <c:pt idx="1">
                  <c:v>Foundations</c:v>
                </c:pt>
              </c:strCache>
            </c:strRef>
          </c:cat>
          <c:val>
            <c:numRef>
              <c:f>Sheet1!$A$2:$B$2</c:f>
              <c:numCache>
                <c:formatCode>#,##0</c:formatCode>
                <c:ptCount val="2"/>
                <c:pt idx="0">
                  <c:v>285000</c:v>
                </c:pt>
                <c:pt idx="1">
                  <c:v>86000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3-4F18-BF81-DDB760C073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7496480"/>
        <c:axId val="367499616"/>
      </c:barChart>
      <c:catAx>
        <c:axId val="3674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499616"/>
        <c:crosses val="autoZero"/>
        <c:auto val="1"/>
        <c:lblAlgn val="ctr"/>
        <c:lblOffset val="100"/>
        <c:noMultiLvlLbl val="0"/>
      </c:catAx>
      <c:valAx>
        <c:axId val="3674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496480"/>
        <c:crosses val="autoZero"/>
        <c:crossBetween val="between"/>
      </c:valAx>
      <c:spPr>
        <a:solidFill>
          <a:schemeClr val="tx1">
            <a:lumMod val="75000"/>
            <a:lumOff val="2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$23</a:t>
                    </a:r>
                    <a:r>
                      <a:rPr lang="en-US" baseline="0"/>
                      <a:t> billion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08-4989-AB06-DA68EEB1D57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$67 billion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08-4989-AB06-DA68EEB1D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Sheet1!$A$4:$B$4</c:f>
              <c:strCache>
                <c:ptCount val="2"/>
                <c:pt idx="0">
                  <c:v>DAF Grants</c:v>
                </c:pt>
                <c:pt idx="1">
                  <c:v>Foundation Grants</c:v>
                </c:pt>
              </c:strCache>
            </c:strRef>
          </c:cat>
          <c:val>
            <c:numRef>
              <c:f>Sheet1!$A$5:$B$5</c:f>
              <c:numCache>
                <c:formatCode>_("$"* #,##0_);_("$"* \(#,##0\);_("$"* "-"??_);_(@_)</c:formatCode>
                <c:ptCount val="2"/>
                <c:pt idx="0">
                  <c:v>23000000000</c:v>
                </c:pt>
                <c:pt idx="1">
                  <c:v>67000000000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8-4989-AB06-DA68EEB1D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7497656"/>
        <c:axId val="367496088"/>
      </c:barChart>
      <c:catAx>
        <c:axId val="36749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496088"/>
        <c:crosses val="autoZero"/>
        <c:auto val="1"/>
        <c:lblAlgn val="ctr"/>
        <c:lblOffset val="100"/>
        <c:noMultiLvlLbl val="0"/>
      </c:catAx>
      <c:valAx>
        <c:axId val="36749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497656"/>
        <c:crosses val="autoZero"/>
        <c:crossBetween val="between"/>
      </c:valAx>
      <c:spPr>
        <a:solidFill>
          <a:schemeClr val="tx1">
            <a:lumMod val="75000"/>
            <a:lumOff val="2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B167-EC2E-41A4-AA5B-3573FC6E6AEA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9BD8-74DB-4415-BA99-92A742C7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9BD8-74DB-4415-BA99-92A742C7DB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C2A2-4165-451F-9244-05C224D1C47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3401-9BE4-4D01-9A04-6436B59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649451"/>
            <a:ext cx="3304903" cy="5334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1800" dirty="0" smtClean="0">
                <a:ln w="1905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Dennis Alexander</a:t>
            </a:r>
          </a:p>
          <a:p>
            <a:pPr algn="r"/>
            <a:r>
              <a:rPr lang="en-US" sz="1800" dirty="0" smtClean="0">
                <a:ln w="1905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Director of Foundation Relations</a:t>
            </a:r>
            <a:endParaRPr lang="en-US" sz="1800" dirty="0">
              <a:ln w="190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7086" y="2819400"/>
            <a:ext cx="7772400" cy="152400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Demystifying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rgbClr val="490092"/>
                </a:solidFill>
                <a:latin typeface="Arial Black" pitchFamily="34" charset="0"/>
              </a:rPr>
              <a:t/>
            </a:r>
            <a:br>
              <a:rPr lang="en-US" dirty="0" smtClean="0">
                <a:ln w="28575">
                  <a:solidFill>
                    <a:schemeClr val="tx1"/>
                  </a:solidFill>
                </a:ln>
                <a:solidFill>
                  <a:srgbClr val="490092"/>
                </a:solidFill>
                <a:latin typeface="Arial Black" pitchFamily="34" charset="0"/>
              </a:rPr>
            </a:br>
            <a:r>
              <a:rPr 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Donor-Advised Funds</a:t>
            </a:r>
            <a:endParaRPr lang="en-US" sz="5200" dirty="0">
              <a:ln w="28575">
                <a:solidFill>
                  <a:schemeClr val="tx1"/>
                </a:solidFill>
              </a:ln>
              <a:solidFill>
                <a:srgbClr val="490092"/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00" y="5492860"/>
            <a:ext cx="939886" cy="846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"/>
            <a:ext cx="3733800" cy="6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Startup Cost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39783" y="4038599"/>
            <a:ext cx="3903617" cy="23643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Possible legal fee to review contract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 basis as little as $5,000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6177" y="4032489"/>
            <a:ext cx="3903617" cy="23643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Legal + accounting + investment fees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 basis = $250,000 to $2 million / $3 million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18005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Operating Cost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Sponsoring organization charges administrative &amp; investment fees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≈1% of asset base/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not use DAF assets to cover operating costs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1" y="3962399"/>
            <a:ext cx="3903617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Hired staff or fee-based financial institution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≈2.5-4%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asset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base/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yr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 may charge operating costs to its own asset base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18005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Capitalization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Primarily cash or negotiable securities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 assets are problematic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3962399"/>
            <a:ext cx="3903617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Cash and negotiable securities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Tangible &amp; intangible property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 estate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Life insurance &amp; annuities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Retirement assets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Estate gifts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Alternative investments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18005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Maximum Tax Deductibility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 of AGI for cash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30% of AGI for all other assets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Appreciated assets are deductible at current market value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3962399"/>
            <a:ext cx="3903617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30% of AGI for cash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 of AGI for all other assets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Appreciated assets are deductible at cost basis only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18005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 Liability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3962399"/>
            <a:ext cx="3903617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1-2% annual excise on net investment return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18005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Charity Distribution Requirements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800601" y="3962399"/>
            <a:ext cx="3903617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law, minimum 5% of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asset market value per year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401186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legal requirement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sponsoring organizations self-impose minimum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1717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Governance / Control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releases all ownership &amp; control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Advises but does not decide </a:t>
            </a: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distributions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has little or no role in investment decisions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1" y="3962399"/>
            <a:ext cx="3979818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releases ownership, but not control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has complete fiduciary discretion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Applies to both gift &amp; investment decisions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96610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Family Legacy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Limited or non-existent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Most sponsoring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organiza-tions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enforce sunset rules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remaining assets become sponsoring org’s discretionary assets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1" y="3962399"/>
            <a:ext cx="3979818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Unlimited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sunset requirement; may exist in perpetuity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 may employ family on staff or appoint to Board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40821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Privacy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Complete privacy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1" y="3962399"/>
            <a:ext cx="3903617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limited privacy possible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8008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Flexibility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39783" y="3962399"/>
            <a:ext cx="3903617" cy="24405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Cannot make a binding pledge with a DAF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may give to qualified 509(a) charities only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may not make international grants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1" y="3962399"/>
            <a:ext cx="3979818" cy="2514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commit foundation to a binding pledge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Grants to virtually anyone for charitable purposes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Foundations may give worldwide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622971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upload.wikimedia.org/wikipedia/commons/4/48/George_Washington_Bridge,_HAER_NY-129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943600" cy="446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" y="-1194"/>
            <a:ext cx="9142408" cy="6859194"/>
          </a:xfrm>
          <a:prstGeom prst="rect">
            <a:avLst/>
          </a:prstGeom>
        </p:spPr>
      </p:pic>
      <p:pic>
        <p:nvPicPr>
          <p:cNvPr id="15" name="Picture 14" descr="http://www.bc.edu/bc_org/avp/cas/fnart/fa267/20th/empire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847763"/>
            <a:ext cx="3455990" cy="516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http://1.bp.blogspot.com/-jIGsysI_J_c/VcJYkov9X6I/AAAAAAAASF8/-_fviv1k0ko/s1600/5f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152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Criticisms of DAFs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Inhibits fundraising; donors inaccessible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Minimal transparency / disclosure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(Allows “creative bookkeeping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3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325"/>
            <a:ext cx="7950868" cy="5772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325"/>
            <a:ext cx="7950868" cy="577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325"/>
            <a:ext cx="7950868" cy="5772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325"/>
            <a:ext cx="7950868" cy="5772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325"/>
            <a:ext cx="7950868" cy="5772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325"/>
            <a:ext cx="7950868" cy="5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6083808" cy="4398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6083808" cy="439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6083808" cy="43982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41804" y="311331"/>
            <a:ext cx="28194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DAFs 2008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0" y="5715000"/>
            <a:ext cx="52578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FDNs 2008-2011: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11.6% avg.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Criticisms of DAFs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Inhibits fundraising; donors inaccessible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Minimal transparency / disclosure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(Allows “creative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bookkeeping”)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recommendations are non-binding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(Donor has influence, but not control)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distribution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requirement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Diverts money from immediate charitable needs)</a:t>
            </a:r>
          </a:p>
        </p:txBody>
      </p:sp>
    </p:spTree>
    <p:extLst>
      <p:ext uri="{BB962C8B-B14F-4D97-AF65-F5344CB8AC3E}">
        <p14:creationId xmlns:p14="http://schemas.microsoft.com/office/powerpoint/2010/main" val="33246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1" y="1600200"/>
            <a:ext cx="7650021" cy="3429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66292" y="3810000"/>
            <a:ext cx="3307564" cy="369332"/>
            <a:chOff x="4566292" y="3810000"/>
            <a:chExt cx="3307564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292" y="3810000"/>
              <a:ext cx="3307564" cy="34442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94572" y="3810000"/>
              <a:ext cx="673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DAFs</a:t>
              </a:r>
              <a:endParaRPr lang="en-US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52600" y="2494788"/>
            <a:ext cx="6064201" cy="1639824"/>
            <a:chOff x="1752600" y="2494788"/>
            <a:chExt cx="6064201" cy="1639824"/>
          </a:xfrm>
        </p:grpSpPr>
        <p:grpSp>
          <p:nvGrpSpPr>
            <p:cNvPr id="14" name="Group 13"/>
            <p:cNvGrpSpPr/>
            <p:nvPr/>
          </p:nvGrpSpPr>
          <p:grpSpPr>
            <a:xfrm>
              <a:off x="1752600" y="2494788"/>
              <a:ext cx="2133600" cy="1639824"/>
              <a:chOff x="1752600" y="2494788"/>
              <a:chExt cx="2133600" cy="1639824"/>
            </a:xfrm>
          </p:grpSpPr>
          <p:sp>
            <p:nvSpPr>
              <p:cNvPr id="8" name="Left Brace 7"/>
              <p:cNvSpPr/>
              <p:nvPr/>
            </p:nvSpPr>
            <p:spPr>
              <a:xfrm>
                <a:off x="3657600" y="2494788"/>
                <a:ext cx="228600" cy="1639824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2600" y="2895600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Arial Narrow" panose="020B0606020202030204" pitchFamily="34" charset="0"/>
                  </a:rPr>
                  <a:t>Directly to charity</a:t>
                </a:r>
                <a:br>
                  <a:rPr lang="en-US" b="1" dirty="0" smtClean="0">
                    <a:latin typeface="Arial Narrow" panose="020B0606020202030204" pitchFamily="34" charset="0"/>
                  </a:rPr>
                </a:br>
                <a:r>
                  <a:rPr lang="en-US" b="1" dirty="0" smtClean="0">
                    <a:latin typeface="Arial Narrow" panose="020B0606020202030204" pitchFamily="34" charset="0"/>
                  </a:rPr>
                  <a:t>in 1989</a:t>
                </a:r>
                <a:endParaRPr lang="en-US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26146" y="2496965"/>
              <a:ext cx="2190655" cy="1315212"/>
              <a:chOff x="5626146" y="2496965"/>
              <a:chExt cx="2190655" cy="1315212"/>
            </a:xfrm>
          </p:grpSpPr>
          <p:sp>
            <p:nvSpPr>
              <p:cNvPr id="9" name="Left Brace 8"/>
              <p:cNvSpPr/>
              <p:nvPr/>
            </p:nvSpPr>
            <p:spPr>
              <a:xfrm>
                <a:off x="7588201" y="2496965"/>
                <a:ext cx="228600" cy="1315212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26146" y="2830317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Arial Narrow" panose="020B0606020202030204" pitchFamily="34" charset="0"/>
                  </a:rPr>
                  <a:t>Directly to charity</a:t>
                </a:r>
                <a:br>
                  <a:rPr lang="en-US" b="1" dirty="0" smtClean="0">
                    <a:latin typeface="Arial Narrow" panose="020B0606020202030204" pitchFamily="34" charset="0"/>
                  </a:rPr>
                </a:br>
                <a:r>
                  <a:rPr lang="en-US" b="1" dirty="0" smtClean="0">
                    <a:latin typeface="Arial Narrow" panose="020B0606020202030204" pitchFamily="34" charset="0"/>
                  </a:rPr>
                  <a:t>in 2014</a:t>
                </a:r>
                <a:endParaRPr lang="en-US" b="1" dirty="0"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23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Criticisms of DAFs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Inhibits fundraising; donors inaccessible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Minimal transparency / disclosure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(Allows “creative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bookkeeping”)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decisions are non-binding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(Donor has influence, but no control)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distribution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requirement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Diverts money from immediate charitable needs)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incentive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encourage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distributions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(Accumulated cash = tax-free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growth)</a:t>
            </a:r>
          </a:p>
        </p:txBody>
      </p:sp>
    </p:spTree>
    <p:extLst>
      <p:ext uri="{BB962C8B-B14F-4D97-AF65-F5344CB8AC3E}">
        <p14:creationId xmlns:p14="http://schemas.microsoft.com/office/powerpoint/2010/main" val="31055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 DAFs Taking Over the Charity World?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No.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332"/>
              </p:ext>
            </p:extLst>
          </p:nvPr>
        </p:nvGraphicFramePr>
        <p:xfrm>
          <a:off x="373717" y="2712722"/>
          <a:ext cx="4143775" cy="364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66032"/>
              </p:ext>
            </p:extLst>
          </p:nvPr>
        </p:nvGraphicFramePr>
        <p:xfrm>
          <a:off x="403025" y="2712722"/>
          <a:ext cx="4143775" cy="364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26586"/>
              </p:ext>
            </p:extLst>
          </p:nvPr>
        </p:nvGraphicFramePr>
        <p:xfrm>
          <a:off x="4630283" y="2712722"/>
          <a:ext cx="4285117" cy="364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46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Which is Best – DAF or Foundation?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depends…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much money does the donor want to invest?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involved does the donor want to be?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important are flexibility and control?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important is anonymity or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recognition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31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DAF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838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FDN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33FF"/>
              </a:buClr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Limited assets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600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Extensive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assets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33FF"/>
              </a:buClr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Minimal involvement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362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Major involvement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124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33FF"/>
              </a:buClr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3124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Complete control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886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33FF"/>
              </a:buClr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Anonymity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3886200"/>
            <a:ext cx="4038600" cy="762000"/>
          </a:xfrm>
          <a:prstGeom prst="rect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Recognition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019550" cy="6046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480357"/>
            <a:ext cx="4191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“Helping clients find the best giving vehicle available for them creates a win-win situation.  In many situations, clients use 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combination of both 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private foundations and DAFs to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accom-plish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their goals effectively.”</a:t>
            </a:r>
            <a:endParaRPr lang="en-US" sz="3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372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3548270" cy="51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810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Donor-Advised Funds…</a:t>
            </a: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MAJOR GIFTS</a:t>
            </a: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CFR ???</a:t>
            </a:r>
          </a:p>
        </p:txBody>
      </p:sp>
    </p:spTree>
    <p:extLst>
      <p:ext uri="{BB962C8B-B14F-4D97-AF65-F5344CB8AC3E}">
        <p14:creationId xmlns:p14="http://schemas.microsoft.com/office/powerpoint/2010/main" val="2829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8184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81848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81848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81848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8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" y="0"/>
            <a:ext cx="888184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" y="0"/>
            <a:ext cx="888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0"/>
            <a:ext cx="887941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0"/>
            <a:ext cx="887941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0"/>
            <a:ext cx="887941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0"/>
            <a:ext cx="8879417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0"/>
            <a:ext cx="8879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 DAFs Fit Better with CFR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 Major Gifts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most cases, primary relationship is organizational, not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Many sponsoring orgs require follow-up report on DAF grants, just like foundations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(Major Gift officers unused to this type stewardship)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Congress/Treasury moving toward regulating DAFs more like foundations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4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287-presscdn-0-34.pagely.netdna-cdn.com/wp-content/uploads/2014/09/dexmed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10970"/>
            <a:ext cx="6057900" cy="403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2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44" y="838690"/>
            <a:ext cx="2859730" cy="72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745109"/>
            <a:ext cx="2479364" cy="123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171945"/>
            <a:ext cx="2247619" cy="12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29929"/>
            <a:ext cx="3672840" cy="64617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1405178" y="4187275"/>
            <a:ext cx="2895600" cy="112534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93158"/>
              </p:ext>
            </p:extLst>
          </p:nvPr>
        </p:nvGraphicFramePr>
        <p:xfrm>
          <a:off x="4959130" y="5263189"/>
          <a:ext cx="329528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orelDRAW" r:id="rId8" imgW="6175363" imgH="2242796" progId="CorelDRAW.Graphic.9">
                  <p:embed/>
                </p:oleObj>
              </mc:Choice>
              <mc:Fallback>
                <p:oleObj name="CorelDRAW" r:id="rId8" imgW="6175363" imgH="2242796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9130" y="5263189"/>
                        <a:ext cx="3295282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http://www.rice.edu/imagelibrary/originals/1527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48135"/>
            <a:ext cx="2190750" cy="147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7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idelitycharitable.org/assets/images/sharing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381000"/>
            <a:ext cx="729615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.ebayimg.com/images/a/%28KGrHqF,%21lsE65lyJ8J4BO5nd%29IsMw%7E%7E/s-l3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8348"/>
            <a:ext cx="18288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encrypted-tbn2.gstatic.com/images?q=tbn:ANd9GcR6cK38LgjrQVQkGYL7eDp2EsVByRqK0f6ppnzo5FegvZq2CDa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86" y="2800724"/>
            <a:ext cx="19812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-media-cache-ak0.pinimg.com/236x/53/9b/ff/539bff1fe0cb176cf8064a63ba3af8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70" y="4148138"/>
            <a:ext cx="182144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.ebaystatic.com/images/g/pZoAAOSwHQ9Wac2n/s-l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96" y="3658349"/>
            <a:ext cx="1813559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9783" y="535577"/>
            <a:ext cx="3903617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a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Donor-Advised Fund?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is a charitable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bank account held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sponsor-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organization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reserves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money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charity by depositing into account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recommends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charitable distributions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sponsoring organization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24400" y="535577"/>
            <a:ext cx="39624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a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Foundation?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 is a nonprofit corporation or non-exempt charitable trust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creates investment portfolio / endowment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 distributes earnings to charity by donor decision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535577"/>
            <a:ext cx="0" cy="5941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9783" y="535577"/>
            <a:ext cx="3903617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DAF Qualifiers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neither owns nor controls DAF assets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is owned/controlled by sponsoring org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is advisor, not decision-maker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Limited flexibility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(narrowly defined charitable giving options / limited discretion)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535577"/>
            <a:ext cx="3962400" cy="586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Foundation Qualifiers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 is a “person” with its own assets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does not own assets, but controls them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Donor is decision-maker, not advisor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Very flexible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(broad charitable giving options /  broad discretion)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535577"/>
            <a:ext cx="0" cy="5941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Advantages of DAF over Direct Giving</a:t>
            </a:r>
          </a:p>
          <a:p>
            <a:pPr marL="0" indent="0"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Immediate tax deduction on money placed into DAF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Loads more tax deductions into high-income years</a:t>
            </a:r>
          </a:p>
          <a:p>
            <a:pPr>
              <a:buClr>
                <a:srgbClr val="0070C0"/>
              </a:buClr>
              <a:buFont typeface="Wingdings" pitchFamily="2" charset="2"/>
              <a:buChar char="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Money can be distributed gradually; more time to explore and vet charities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136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Set-Up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222288"/>
              </p:ext>
            </p:extLst>
          </p:nvPr>
        </p:nvGraphicFramePr>
        <p:xfrm>
          <a:off x="1295400" y="1447800"/>
          <a:ext cx="2057400" cy="238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CorelDRAW" r:id="rId3" imgW="1396329" imgH="1616364" progId="CorelDRAW.Graphic.9">
                  <p:embed/>
                </p:oleObj>
              </mc:Choice>
              <mc:Fallback>
                <p:oleObj name="CorelDRAW" r:id="rId3" imgW="1396329" imgH="1616364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2057400" cy="238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0" y="1447800"/>
            <a:ext cx="0" cy="5029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39783" y="4038599"/>
            <a:ext cx="3903617" cy="23643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Simple and virtually immediate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Like opening a bank account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86177" y="4032489"/>
            <a:ext cx="3903617" cy="23643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take weeks or months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 file with state and IRS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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“Streamlined setup” in as little as 3 days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1447801"/>
            <a:ext cx="2159725" cy="24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5975</TotalTime>
  <Words>627</Words>
  <Application>Microsoft Office PowerPoint</Application>
  <PresentationFormat>On-screen Show (4:3)</PresentationFormat>
  <Paragraphs>146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Relations</dc:title>
  <dc:creator>Alexander, Dennis</dc:creator>
  <cp:lastModifiedBy>tr_admin</cp:lastModifiedBy>
  <cp:revision>207</cp:revision>
  <cp:lastPrinted>2015-12-02T17:45:51Z</cp:lastPrinted>
  <dcterms:created xsi:type="dcterms:W3CDTF">2013-04-08T16:52:16Z</dcterms:created>
  <dcterms:modified xsi:type="dcterms:W3CDTF">2018-11-02T20:01:25Z</dcterms:modified>
</cp:coreProperties>
</file>