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86" r:id="rId3"/>
    <p:sldId id="289" r:id="rId4"/>
    <p:sldId id="278" r:id="rId5"/>
    <p:sldId id="292" r:id="rId6"/>
    <p:sldId id="293" r:id="rId7"/>
    <p:sldId id="294" r:id="rId8"/>
    <p:sldId id="29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586" autoAdjust="0"/>
  </p:normalViewPr>
  <p:slideViewPr>
    <p:cSldViewPr snapToGrid="0" snapToObjects="1">
      <p:cViewPr varScale="1">
        <p:scale>
          <a:sx n="88" d="100"/>
          <a:sy n="88" d="100"/>
        </p:scale>
        <p:origin x="-174" y="-96"/>
      </p:cViewPr>
      <p:guideLst>
        <p:guide orient="horz" pos="2160"/>
        <p:guide pos="38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6" d="100"/>
          <a:sy n="96" d="100"/>
        </p:scale>
        <p:origin x="3928" y="16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632A4B-3B15-480A-95C5-88F2827B0F59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BFD338-8E2E-4BE5-8F5C-D11E6B2BB997}">
      <dgm:prSet phldrT="[Text]"/>
      <dgm:spPr/>
      <dgm:t>
        <a:bodyPr/>
        <a:lstStyle/>
        <a:p>
          <a:r>
            <a:rPr lang="en-CA" dirty="0" smtClean="0"/>
            <a:t>Multiple Affinities</a:t>
          </a:r>
          <a:endParaRPr lang="en-US" dirty="0"/>
        </a:p>
      </dgm:t>
    </dgm:pt>
    <dgm:pt modelId="{5BB223FE-C4A8-4EBD-98A8-E788E1AE727A}" type="parTrans" cxnId="{3C191C5E-D93A-4091-8A64-CD4A8B274AFF}">
      <dgm:prSet/>
      <dgm:spPr/>
      <dgm:t>
        <a:bodyPr/>
        <a:lstStyle/>
        <a:p>
          <a:endParaRPr lang="en-US"/>
        </a:p>
      </dgm:t>
    </dgm:pt>
    <dgm:pt modelId="{49229416-172E-4782-B982-8EFB69840F7D}" type="sibTrans" cxnId="{3C191C5E-D93A-4091-8A64-CD4A8B274AFF}">
      <dgm:prSet/>
      <dgm:spPr/>
      <dgm:t>
        <a:bodyPr/>
        <a:lstStyle/>
        <a:p>
          <a:endParaRPr lang="en-US"/>
        </a:p>
      </dgm:t>
    </dgm:pt>
    <dgm:pt modelId="{41081FD1-1EC8-41E8-8596-3525C65B2722}">
      <dgm:prSet phldrT="[Text]" custT="1"/>
      <dgm:spPr/>
      <dgm:t>
        <a:bodyPr/>
        <a:lstStyle/>
        <a:p>
          <a:r>
            <a:rPr lang="en-CA" sz="1400" dirty="0" smtClean="0"/>
            <a:t>Providing organizations the ability to screen for multiple projects with one upload.</a:t>
          </a:r>
          <a:endParaRPr lang="en-US" sz="1400" dirty="0"/>
        </a:p>
      </dgm:t>
    </dgm:pt>
    <dgm:pt modelId="{96687215-D5B2-4107-9CB0-5E0B6EF98FA4}" type="parTrans" cxnId="{D543BA76-4669-4E81-9A98-E6F13D1A9817}">
      <dgm:prSet/>
      <dgm:spPr/>
      <dgm:t>
        <a:bodyPr/>
        <a:lstStyle/>
        <a:p>
          <a:endParaRPr lang="en-US"/>
        </a:p>
      </dgm:t>
    </dgm:pt>
    <dgm:pt modelId="{9C67ADE5-51C9-4DE9-86A1-7F94A1922CF8}" type="sibTrans" cxnId="{D543BA76-4669-4E81-9A98-E6F13D1A9817}">
      <dgm:prSet/>
      <dgm:spPr/>
      <dgm:t>
        <a:bodyPr/>
        <a:lstStyle/>
        <a:p>
          <a:endParaRPr lang="en-US"/>
        </a:p>
      </dgm:t>
    </dgm:pt>
    <dgm:pt modelId="{C7143075-AC7C-4E01-8D14-AB8BC9519B64}">
      <dgm:prSet phldrT="[Text]"/>
      <dgm:spPr/>
      <dgm:t>
        <a:bodyPr/>
        <a:lstStyle/>
        <a:p>
          <a:r>
            <a:rPr lang="en-CA" dirty="0" smtClean="0"/>
            <a:t>Thompson Reuters</a:t>
          </a:r>
          <a:endParaRPr lang="en-US" dirty="0"/>
        </a:p>
      </dgm:t>
    </dgm:pt>
    <dgm:pt modelId="{91D9ECCF-CB60-49F3-9E7C-86B67628497B}" type="parTrans" cxnId="{FF86D3C0-5E1A-4C45-AD24-802520EA62ED}">
      <dgm:prSet/>
      <dgm:spPr/>
      <dgm:t>
        <a:bodyPr/>
        <a:lstStyle/>
        <a:p>
          <a:endParaRPr lang="en-US"/>
        </a:p>
      </dgm:t>
    </dgm:pt>
    <dgm:pt modelId="{DCA61599-5D9F-4BD5-A7BC-E919E925E438}" type="sibTrans" cxnId="{FF86D3C0-5E1A-4C45-AD24-802520EA62ED}">
      <dgm:prSet/>
      <dgm:spPr/>
      <dgm:t>
        <a:bodyPr/>
        <a:lstStyle/>
        <a:p>
          <a:endParaRPr lang="en-US"/>
        </a:p>
      </dgm:t>
    </dgm:pt>
    <dgm:pt modelId="{D427C696-8388-48BF-891C-E324070A5EB0}">
      <dgm:prSet phldrT="[Text]" custT="1"/>
      <dgm:spPr/>
      <dgm:t>
        <a:bodyPr/>
        <a:lstStyle/>
        <a:p>
          <a:r>
            <a:rPr lang="en-CA" sz="1400" dirty="0" smtClean="0"/>
            <a:t>Increased matching on stock information. In October, we added 46k individual records and 1k+ company tickers</a:t>
          </a:r>
          <a:endParaRPr lang="en-US" sz="1400" dirty="0"/>
        </a:p>
      </dgm:t>
    </dgm:pt>
    <dgm:pt modelId="{A2CBCFF9-26BC-4E15-9F46-B878ABBE3B73}" type="parTrans" cxnId="{7A671353-14F7-4129-A54D-401E72A870AA}">
      <dgm:prSet/>
      <dgm:spPr/>
      <dgm:t>
        <a:bodyPr/>
        <a:lstStyle/>
        <a:p>
          <a:endParaRPr lang="en-US"/>
        </a:p>
      </dgm:t>
    </dgm:pt>
    <dgm:pt modelId="{EBBAE79C-F94E-4CA0-ADCF-D7AC1337EAB3}" type="sibTrans" cxnId="{7A671353-14F7-4129-A54D-401E72A870AA}">
      <dgm:prSet/>
      <dgm:spPr/>
      <dgm:t>
        <a:bodyPr/>
        <a:lstStyle/>
        <a:p>
          <a:endParaRPr lang="en-US"/>
        </a:p>
      </dgm:t>
    </dgm:pt>
    <dgm:pt modelId="{2B855D40-F37A-4D64-8D8A-BAEFE3AB0F33}">
      <dgm:prSet phldrT="[Text]" custT="1"/>
      <dgm:spPr/>
      <dgm:t>
        <a:bodyPr/>
        <a:lstStyle/>
        <a:p>
          <a:r>
            <a:rPr lang="en-CA" sz="1400" dirty="0" smtClean="0"/>
            <a:t>Improved ability to discover biographical data and lifestyle interests.</a:t>
          </a:r>
          <a:endParaRPr lang="en-US" sz="1400" dirty="0"/>
        </a:p>
      </dgm:t>
    </dgm:pt>
    <dgm:pt modelId="{064F91DD-B2EF-4BD4-9671-21BA5F7C0A87}" type="parTrans" cxnId="{482F5165-E7A3-460D-88A6-3FEA0080B466}">
      <dgm:prSet/>
      <dgm:spPr/>
      <dgm:t>
        <a:bodyPr/>
        <a:lstStyle/>
        <a:p>
          <a:endParaRPr lang="en-US"/>
        </a:p>
      </dgm:t>
    </dgm:pt>
    <dgm:pt modelId="{1DB5004D-4965-4195-A517-B0D760039B9B}" type="sibTrans" cxnId="{482F5165-E7A3-460D-88A6-3FEA0080B466}">
      <dgm:prSet/>
      <dgm:spPr/>
      <dgm:t>
        <a:bodyPr/>
        <a:lstStyle/>
        <a:p>
          <a:endParaRPr lang="en-US"/>
        </a:p>
      </dgm:t>
    </dgm:pt>
    <dgm:pt modelId="{D45EA369-F54E-4E6E-A48E-818D79CC5418}">
      <dgm:prSet phldrT="[Text]"/>
      <dgm:spPr/>
      <dgm:t>
        <a:bodyPr/>
        <a:lstStyle/>
        <a:p>
          <a:r>
            <a:rPr lang="en-CA" dirty="0" smtClean="0"/>
            <a:t>Database USA</a:t>
          </a:r>
          <a:endParaRPr lang="en-US" dirty="0"/>
        </a:p>
      </dgm:t>
    </dgm:pt>
    <dgm:pt modelId="{7066DEE0-1C74-4B39-8700-E5F0B0CD5BF3}" type="parTrans" cxnId="{BF10D6EC-5D66-421F-A553-73BDD73E2D52}">
      <dgm:prSet/>
      <dgm:spPr/>
      <dgm:t>
        <a:bodyPr/>
        <a:lstStyle/>
        <a:p>
          <a:endParaRPr lang="en-US"/>
        </a:p>
      </dgm:t>
    </dgm:pt>
    <dgm:pt modelId="{BFC12DB6-2C67-4086-BE08-F3EBC8282CA8}" type="sibTrans" cxnId="{BF10D6EC-5D66-421F-A553-73BDD73E2D52}">
      <dgm:prSet/>
      <dgm:spPr/>
      <dgm:t>
        <a:bodyPr/>
        <a:lstStyle/>
        <a:p>
          <a:endParaRPr lang="en-US"/>
        </a:p>
      </dgm:t>
    </dgm:pt>
    <dgm:pt modelId="{87FFC0B0-7E38-41FD-B7E3-F3CAE2DA7480}" type="pres">
      <dgm:prSet presAssocID="{57632A4B-3B15-480A-95C5-88F2827B0F59}" presName="Name0" presStyleCnt="0">
        <dgm:presLayoutVars>
          <dgm:dir/>
          <dgm:animLvl val="lvl"/>
          <dgm:resizeHandles val="exact"/>
        </dgm:presLayoutVars>
      </dgm:prSet>
      <dgm:spPr/>
    </dgm:pt>
    <dgm:pt modelId="{E1FAB603-3583-4E85-BE5C-0A6F29909D1E}" type="pres">
      <dgm:prSet presAssocID="{D45EA369-F54E-4E6E-A48E-818D79CC5418}" presName="boxAndChildren" presStyleCnt="0"/>
      <dgm:spPr/>
    </dgm:pt>
    <dgm:pt modelId="{C92E6A3C-1FF5-46CB-9D6E-C8062E61D8F1}" type="pres">
      <dgm:prSet presAssocID="{D45EA369-F54E-4E6E-A48E-818D79CC5418}" presName="parentTextBox" presStyleLbl="node1" presStyleIdx="0" presStyleCnt="3"/>
      <dgm:spPr/>
      <dgm:t>
        <a:bodyPr/>
        <a:lstStyle/>
        <a:p>
          <a:endParaRPr lang="en-US"/>
        </a:p>
      </dgm:t>
    </dgm:pt>
    <dgm:pt modelId="{207143B4-9D5B-48D4-A60D-A18582024650}" type="pres">
      <dgm:prSet presAssocID="{D45EA369-F54E-4E6E-A48E-818D79CC5418}" presName="entireBox" presStyleLbl="node1" presStyleIdx="0" presStyleCnt="3"/>
      <dgm:spPr/>
      <dgm:t>
        <a:bodyPr/>
        <a:lstStyle/>
        <a:p>
          <a:endParaRPr lang="en-US"/>
        </a:p>
      </dgm:t>
    </dgm:pt>
    <dgm:pt modelId="{0DBADB36-AC7D-4702-8944-110116E7B7E9}" type="pres">
      <dgm:prSet presAssocID="{D45EA369-F54E-4E6E-A48E-818D79CC5418}" presName="descendantBox" presStyleCnt="0"/>
      <dgm:spPr/>
    </dgm:pt>
    <dgm:pt modelId="{8AAACA62-53EE-48A1-9901-3699D0A4128B}" type="pres">
      <dgm:prSet presAssocID="{2B855D40-F37A-4D64-8D8A-BAEFE3AB0F33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E53794-5454-4165-8E38-4243EA2734EE}" type="pres">
      <dgm:prSet presAssocID="{DCA61599-5D9F-4BD5-A7BC-E919E925E438}" presName="sp" presStyleCnt="0"/>
      <dgm:spPr/>
    </dgm:pt>
    <dgm:pt modelId="{9F7DA222-71A7-4875-B67A-4A0F25A10F0C}" type="pres">
      <dgm:prSet presAssocID="{C7143075-AC7C-4E01-8D14-AB8BC9519B64}" presName="arrowAndChildren" presStyleCnt="0"/>
      <dgm:spPr/>
    </dgm:pt>
    <dgm:pt modelId="{066399B2-D939-4F7D-9D33-456313841EB8}" type="pres">
      <dgm:prSet presAssocID="{C7143075-AC7C-4E01-8D14-AB8BC9519B64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9EBC12EA-021E-4F57-AA1E-ECBE31BEB963}" type="pres">
      <dgm:prSet presAssocID="{C7143075-AC7C-4E01-8D14-AB8BC9519B64}" presName="arrow" presStyleLbl="node1" presStyleIdx="1" presStyleCnt="3"/>
      <dgm:spPr/>
      <dgm:t>
        <a:bodyPr/>
        <a:lstStyle/>
        <a:p>
          <a:endParaRPr lang="en-US"/>
        </a:p>
      </dgm:t>
    </dgm:pt>
    <dgm:pt modelId="{0C6A2FB6-336F-4275-AE87-304D2FB1B1EE}" type="pres">
      <dgm:prSet presAssocID="{C7143075-AC7C-4E01-8D14-AB8BC9519B64}" presName="descendantArrow" presStyleCnt="0"/>
      <dgm:spPr/>
    </dgm:pt>
    <dgm:pt modelId="{7B818815-5321-4F3E-93E2-A3CCC4EDEC3D}" type="pres">
      <dgm:prSet presAssocID="{D427C696-8388-48BF-891C-E324070A5EB0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05509A-F0AE-4856-8711-99AEFD35201B}" type="pres">
      <dgm:prSet presAssocID="{49229416-172E-4782-B982-8EFB69840F7D}" presName="sp" presStyleCnt="0"/>
      <dgm:spPr/>
    </dgm:pt>
    <dgm:pt modelId="{F6355053-26EC-4A3F-9597-B71AF7A92D32}" type="pres">
      <dgm:prSet presAssocID="{3ABFD338-8E2E-4BE5-8F5C-D11E6B2BB997}" presName="arrowAndChildren" presStyleCnt="0"/>
      <dgm:spPr/>
    </dgm:pt>
    <dgm:pt modelId="{36599682-A329-40B8-B833-5A9E3CBB8168}" type="pres">
      <dgm:prSet presAssocID="{3ABFD338-8E2E-4BE5-8F5C-D11E6B2BB997}" presName="parentTextArrow" presStyleLbl="node1" presStyleIdx="1" presStyleCnt="3"/>
      <dgm:spPr/>
    </dgm:pt>
    <dgm:pt modelId="{79C6AA47-DBBD-46E3-8584-C915824EC5CC}" type="pres">
      <dgm:prSet presAssocID="{3ABFD338-8E2E-4BE5-8F5C-D11E6B2BB997}" presName="arrow" presStyleLbl="node1" presStyleIdx="2" presStyleCnt="3"/>
      <dgm:spPr/>
    </dgm:pt>
    <dgm:pt modelId="{1306974A-A0E5-46FA-B3D8-92ED41B827FA}" type="pres">
      <dgm:prSet presAssocID="{3ABFD338-8E2E-4BE5-8F5C-D11E6B2BB997}" presName="descendantArrow" presStyleCnt="0"/>
      <dgm:spPr/>
    </dgm:pt>
    <dgm:pt modelId="{762F282B-05BF-4E3B-8CB3-BD1009F16CE9}" type="pres">
      <dgm:prSet presAssocID="{41081FD1-1EC8-41E8-8596-3525C65B2722}" presName="childTextArrow" presStyleLbl="fgAccFollowNode1" presStyleIdx="2" presStyleCnt="3">
        <dgm:presLayoutVars>
          <dgm:bulletEnabled val="1"/>
        </dgm:presLayoutVars>
      </dgm:prSet>
      <dgm:spPr/>
    </dgm:pt>
  </dgm:ptLst>
  <dgm:cxnLst>
    <dgm:cxn modelId="{C282C151-8A24-4A6B-BCC3-8D6939AA783C}" type="presOf" srcId="{D427C696-8388-48BF-891C-E324070A5EB0}" destId="{7B818815-5321-4F3E-93E2-A3CCC4EDEC3D}" srcOrd="0" destOrd="0" presId="urn:microsoft.com/office/officeart/2005/8/layout/process4"/>
    <dgm:cxn modelId="{BDBF689D-491A-404C-903B-DA6FAB023B43}" type="presOf" srcId="{C7143075-AC7C-4E01-8D14-AB8BC9519B64}" destId="{9EBC12EA-021E-4F57-AA1E-ECBE31BEB963}" srcOrd="1" destOrd="0" presId="urn:microsoft.com/office/officeart/2005/8/layout/process4"/>
    <dgm:cxn modelId="{2C57AEBF-9B66-4173-AC03-10AE1B1235B6}" type="presOf" srcId="{D45EA369-F54E-4E6E-A48E-818D79CC5418}" destId="{C92E6A3C-1FF5-46CB-9D6E-C8062E61D8F1}" srcOrd="0" destOrd="0" presId="urn:microsoft.com/office/officeart/2005/8/layout/process4"/>
    <dgm:cxn modelId="{286547C3-CBB7-457C-B23A-5E60AAAA410B}" type="presOf" srcId="{C7143075-AC7C-4E01-8D14-AB8BC9519B64}" destId="{066399B2-D939-4F7D-9D33-456313841EB8}" srcOrd="0" destOrd="0" presId="urn:microsoft.com/office/officeart/2005/8/layout/process4"/>
    <dgm:cxn modelId="{6CF524B2-2C16-425E-884F-C8DDB90EBBE5}" type="presOf" srcId="{3ABFD338-8E2E-4BE5-8F5C-D11E6B2BB997}" destId="{79C6AA47-DBBD-46E3-8584-C915824EC5CC}" srcOrd="1" destOrd="0" presId="urn:microsoft.com/office/officeart/2005/8/layout/process4"/>
    <dgm:cxn modelId="{D543BA76-4669-4E81-9A98-E6F13D1A9817}" srcId="{3ABFD338-8E2E-4BE5-8F5C-D11E6B2BB997}" destId="{41081FD1-1EC8-41E8-8596-3525C65B2722}" srcOrd="0" destOrd="0" parTransId="{96687215-D5B2-4107-9CB0-5E0B6EF98FA4}" sibTransId="{9C67ADE5-51C9-4DE9-86A1-7F94A1922CF8}"/>
    <dgm:cxn modelId="{D5F1D43E-5D9C-4A14-9E6B-B595CB15E3F7}" type="presOf" srcId="{D45EA369-F54E-4E6E-A48E-818D79CC5418}" destId="{207143B4-9D5B-48D4-A60D-A18582024650}" srcOrd="1" destOrd="0" presId="urn:microsoft.com/office/officeart/2005/8/layout/process4"/>
    <dgm:cxn modelId="{482F5165-E7A3-460D-88A6-3FEA0080B466}" srcId="{D45EA369-F54E-4E6E-A48E-818D79CC5418}" destId="{2B855D40-F37A-4D64-8D8A-BAEFE3AB0F33}" srcOrd="0" destOrd="0" parTransId="{064F91DD-B2EF-4BD4-9671-21BA5F7C0A87}" sibTransId="{1DB5004D-4965-4195-A517-B0D760039B9B}"/>
    <dgm:cxn modelId="{E0776DDD-E828-4C92-81A1-F6726EC7B3E1}" type="presOf" srcId="{57632A4B-3B15-480A-95C5-88F2827B0F59}" destId="{87FFC0B0-7E38-41FD-B7E3-F3CAE2DA7480}" srcOrd="0" destOrd="0" presId="urn:microsoft.com/office/officeart/2005/8/layout/process4"/>
    <dgm:cxn modelId="{FF86D3C0-5E1A-4C45-AD24-802520EA62ED}" srcId="{57632A4B-3B15-480A-95C5-88F2827B0F59}" destId="{C7143075-AC7C-4E01-8D14-AB8BC9519B64}" srcOrd="1" destOrd="0" parTransId="{91D9ECCF-CB60-49F3-9E7C-86B67628497B}" sibTransId="{DCA61599-5D9F-4BD5-A7BC-E919E925E438}"/>
    <dgm:cxn modelId="{3C191C5E-D93A-4091-8A64-CD4A8B274AFF}" srcId="{57632A4B-3B15-480A-95C5-88F2827B0F59}" destId="{3ABFD338-8E2E-4BE5-8F5C-D11E6B2BB997}" srcOrd="0" destOrd="0" parTransId="{5BB223FE-C4A8-4EBD-98A8-E788E1AE727A}" sibTransId="{49229416-172E-4782-B982-8EFB69840F7D}"/>
    <dgm:cxn modelId="{AEA396B2-AE50-4F8D-BBCA-D109F27DF553}" type="presOf" srcId="{3ABFD338-8E2E-4BE5-8F5C-D11E6B2BB997}" destId="{36599682-A329-40B8-B833-5A9E3CBB8168}" srcOrd="0" destOrd="0" presId="urn:microsoft.com/office/officeart/2005/8/layout/process4"/>
    <dgm:cxn modelId="{9FF4F0F7-4DE9-4F15-A049-9441B2F00A5F}" type="presOf" srcId="{2B855D40-F37A-4D64-8D8A-BAEFE3AB0F33}" destId="{8AAACA62-53EE-48A1-9901-3699D0A4128B}" srcOrd="0" destOrd="0" presId="urn:microsoft.com/office/officeart/2005/8/layout/process4"/>
    <dgm:cxn modelId="{BF10D6EC-5D66-421F-A553-73BDD73E2D52}" srcId="{57632A4B-3B15-480A-95C5-88F2827B0F59}" destId="{D45EA369-F54E-4E6E-A48E-818D79CC5418}" srcOrd="2" destOrd="0" parTransId="{7066DEE0-1C74-4B39-8700-E5F0B0CD5BF3}" sibTransId="{BFC12DB6-2C67-4086-BE08-F3EBC8282CA8}"/>
    <dgm:cxn modelId="{7A671353-14F7-4129-A54D-401E72A870AA}" srcId="{C7143075-AC7C-4E01-8D14-AB8BC9519B64}" destId="{D427C696-8388-48BF-891C-E324070A5EB0}" srcOrd="0" destOrd="0" parTransId="{A2CBCFF9-26BC-4E15-9F46-B878ABBE3B73}" sibTransId="{EBBAE79C-F94E-4CA0-ADCF-D7AC1337EAB3}"/>
    <dgm:cxn modelId="{DBB3F1FE-F059-4C0B-983B-8AE0FF9921EE}" type="presOf" srcId="{41081FD1-1EC8-41E8-8596-3525C65B2722}" destId="{762F282B-05BF-4E3B-8CB3-BD1009F16CE9}" srcOrd="0" destOrd="0" presId="urn:microsoft.com/office/officeart/2005/8/layout/process4"/>
    <dgm:cxn modelId="{5EE8E1E6-FFC8-4D13-8C50-2830609C0984}" type="presParOf" srcId="{87FFC0B0-7E38-41FD-B7E3-F3CAE2DA7480}" destId="{E1FAB603-3583-4E85-BE5C-0A6F29909D1E}" srcOrd="0" destOrd="0" presId="urn:microsoft.com/office/officeart/2005/8/layout/process4"/>
    <dgm:cxn modelId="{1EFD2932-3D61-48A6-8414-504A98E2A6C8}" type="presParOf" srcId="{E1FAB603-3583-4E85-BE5C-0A6F29909D1E}" destId="{C92E6A3C-1FF5-46CB-9D6E-C8062E61D8F1}" srcOrd="0" destOrd="0" presId="urn:microsoft.com/office/officeart/2005/8/layout/process4"/>
    <dgm:cxn modelId="{1DA19189-3AFF-40CA-867C-A10D6660143A}" type="presParOf" srcId="{E1FAB603-3583-4E85-BE5C-0A6F29909D1E}" destId="{207143B4-9D5B-48D4-A60D-A18582024650}" srcOrd="1" destOrd="0" presId="urn:microsoft.com/office/officeart/2005/8/layout/process4"/>
    <dgm:cxn modelId="{2467CE58-71C5-4FC9-9F10-70D75E682C1C}" type="presParOf" srcId="{E1FAB603-3583-4E85-BE5C-0A6F29909D1E}" destId="{0DBADB36-AC7D-4702-8944-110116E7B7E9}" srcOrd="2" destOrd="0" presId="urn:microsoft.com/office/officeart/2005/8/layout/process4"/>
    <dgm:cxn modelId="{200A2EB0-49D1-49F0-8126-3A1E63C50256}" type="presParOf" srcId="{0DBADB36-AC7D-4702-8944-110116E7B7E9}" destId="{8AAACA62-53EE-48A1-9901-3699D0A4128B}" srcOrd="0" destOrd="0" presId="urn:microsoft.com/office/officeart/2005/8/layout/process4"/>
    <dgm:cxn modelId="{B8FAA521-F268-4DD2-8A11-172A654A61AD}" type="presParOf" srcId="{87FFC0B0-7E38-41FD-B7E3-F3CAE2DA7480}" destId="{1BE53794-5454-4165-8E38-4243EA2734EE}" srcOrd="1" destOrd="0" presId="urn:microsoft.com/office/officeart/2005/8/layout/process4"/>
    <dgm:cxn modelId="{66C6BE15-64CF-4BBE-8157-8589FE705662}" type="presParOf" srcId="{87FFC0B0-7E38-41FD-B7E3-F3CAE2DA7480}" destId="{9F7DA222-71A7-4875-B67A-4A0F25A10F0C}" srcOrd="2" destOrd="0" presId="urn:microsoft.com/office/officeart/2005/8/layout/process4"/>
    <dgm:cxn modelId="{E92CD1F8-07E7-48B6-B6B0-2B0463BBA75E}" type="presParOf" srcId="{9F7DA222-71A7-4875-B67A-4A0F25A10F0C}" destId="{066399B2-D939-4F7D-9D33-456313841EB8}" srcOrd="0" destOrd="0" presId="urn:microsoft.com/office/officeart/2005/8/layout/process4"/>
    <dgm:cxn modelId="{7550FB53-D840-4910-87BE-42754F2247EF}" type="presParOf" srcId="{9F7DA222-71A7-4875-B67A-4A0F25A10F0C}" destId="{9EBC12EA-021E-4F57-AA1E-ECBE31BEB963}" srcOrd="1" destOrd="0" presId="urn:microsoft.com/office/officeart/2005/8/layout/process4"/>
    <dgm:cxn modelId="{C7C94097-C04D-4E9C-8221-32850764B02F}" type="presParOf" srcId="{9F7DA222-71A7-4875-B67A-4A0F25A10F0C}" destId="{0C6A2FB6-336F-4275-AE87-304D2FB1B1EE}" srcOrd="2" destOrd="0" presId="urn:microsoft.com/office/officeart/2005/8/layout/process4"/>
    <dgm:cxn modelId="{6941C75C-5A65-44FA-8C40-25C8F8A3BE13}" type="presParOf" srcId="{0C6A2FB6-336F-4275-AE87-304D2FB1B1EE}" destId="{7B818815-5321-4F3E-93E2-A3CCC4EDEC3D}" srcOrd="0" destOrd="0" presId="urn:microsoft.com/office/officeart/2005/8/layout/process4"/>
    <dgm:cxn modelId="{09D5103F-43D3-459E-8296-FBBC0D302D6D}" type="presParOf" srcId="{87FFC0B0-7E38-41FD-B7E3-F3CAE2DA7480}" destId="{A005509A-F0AE-4856-8711-99AEFD35201B}" srcOrd="3" destOrd="0" presId="urn:microsoft.com/office/officeart/2005/8/layout/process4"/>
    <dgm:cxn modelId="{FAB62595-F68B-4984-8A76-A7C5623ADD06}" type="presParOf" srcId="{87FFC0B0-7E38-41FD-B7E3-F3CAE2DA7480}" destId="{F6355053-26EC-4A3F-9597-B71AF7A92D32}" srcOrd="4" destOrd="0" presId="urn:microsoft.com/office/officeart/2005/8/layout/process4"/>
    <dgm:cxn modelId="{61093D28-D4E1-433C-A766-E54456EE5DC1}" type="presParOf" srcId="{F6355053-26EC-4A3F-9597-B71AF7A92D32}" destId="{36599682-A329-40B8-B833-5A9E3CBB8168}" srcOrd="0" destOrd="0" presId="urn:microsoft.com/office/officeart/2005/8/layout/process4"/>
    <dgm:cxn modelId="{BED92AE8-25B3-4997-8B30-41B764D57A14}" type="presParOf" srcId="{F6355053-26EC-4A3F-9597-B71AF7A92D32}" destId="{79C6AA47-DBBD-46E3-8584-C915824EC5CC}" srcOrd="1" destOrd="0" presId="urn:microsoft.com/office/officeart/2005/8/layout/process4"/>
    <dgm:cxn modelId="{8DDFB019-386F-44BC-B81B-AB68DA93F37D}" type="presParOf" srcId="{F6355053-26EC-4A3F-9597-B71AF7A92D32}" destId="{1306974A-A0E5-46FA-B3D8-92ED41B827FA}" srcOrd="2" destOrd="0" presId="urn:microsoft.com/office/officeart/2005/8/layout/process4"/>
    <dgm:cxn modelId="{B793DE7E-07E5-48EB-A994-776813AA41B9}" type="presParOf" srcId="{1306974A-A0E5-46FA-B3D8-92ED41B827FA}" destId="{762F282B-05BF-4E3B-8CB3-BD1009F16CE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7143B4-9D5B-48D4-A60D-A18582024650}">
      <dsp:nvSpPr>
        <dsp:cNvPr id="0" name=""/>
        <dsp:cNvSpPr/>
      </dsp:nvSpPr>
      <dsp:spPr>
        <a:xfrm>
          <a:off x="0" y="3473452"/>
          <a:ext cx="6252029" cy="11400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100" kern="1200" dirty="0" smtClean="0"/>
            <a:t>Database USA</a:t>
          </a:r>
          <a:endParaRPr lang="en-US" sz="2100" kern="1200" dirty="0"/>
        </a:p>
      </dsp:txBody>
      <dsp:txXfrm>
        <a:off x="0" y="3473452"/>
        <a:ext cx="6252029" cy="615634"/>
      </dsp:txXfrm>
    </dsp:sp>
    <dsp:sp modelId="{8AAACA62-53EE-48A1-9901-3699D0A4128B}">
      <dsp:nvSpPr>
        <dsp:cNvPr id="0" name=""/>
        <dsp:cNvSpPr/>
      </dsp:nvSpPr>
      <dsp:spPr>
        <a:xfrm>
          <a:off x="0" y="4066286"/>
          <a:ext cx="6252029" cy="5244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Improved ability to discover biographical data and lifestyle interests.</a:t>
          </a:r>
          <a:endParaRPr lang="en-US" sz="1400" kern="1200" dirty="0"/>
        </a:p>
      </dsp:txBody>
      <dsp:txXfrm>
        <a:off x="0" y="4066286"/>
        <a:ext cx="6252029" cy="524429"/>
      </dsp:txXfrm>
    </dsp:sp>
    <dsp:sp modelId="{9EBC12EA-021E-4F57-AA1E-ECBE31BEB963}">
      <dsp:nvSpPr>
        <dsp:cNvPr id="0" name=""/>
        <dsp:cNvSpPr/>
      </dsp:nvSpPr>
      <dsp:spPr>
        <a:xfrm rot="10800000">
          <a:off x="0" y="1737134"/>
          <a:ext cx="6252029" cy="175341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100" kern="1200" dirty="0" smtClean="0"/>
            <a:t>Thompson Reuters</a:t>
          </a:r>
          <a:endParaRPr lang="en-US" sz="2100" kern="1200" dirty="0"/>
        </a:p>
      </dsp:txBody>
      <dsp:txXfrm>
        <a:off x="0" y="1737134"/>
        <a:ext cx="6252029" cy="615450"/>
      </dsp:txXfrm>
    </dsp:sp>
    <dsp:sp modelId="{7B818815-5321-4F3E-93E2-A3CCC4EDEC3D}">
      <dsp:nvSpPr>
        <dsp:cNvPr id="0" name=""/>
        <dsp:cNvSpPr/>
      </dsp:nvSpPr>
      <dsp:spPr>
        <a:xfrm>
          <a:off x="0" y="2352584"/>
          <a:ext cx="6252029" cy="5242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Increased matching on stock information. In October, we added 46k individual records and 1k+ company tickers</a:t>
          </a:r>
          <a:endParaRPr lang="en-US" sz="1400" kern="1200" dirty="0"/>
        </a:p>
      </dsp:txBody>
      <dsp:txXfrm>
        <a:off x="0" y="2352584"/>
        <a:ext cx="6252029" cy="524272"/>
      </dsp:txXfrm>
    </dsp:sp>
    <dsp:sp modelId="{79C6AA47-DBBD-46E3-8584-C915824EC5CC}">
      <dsp:nvSpPr>
        <dsp:cNvPr id="0" name=""/>
        <dsp:cNvSpPr/>
      </dsp:nvSpPr>
      <dsp:spPr>
        <a:xfrm rot="10800000">
          <a:off x="0" y="815"/>
          <a:ext cx="6252029" cy="175341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100" kern="1200" dirty="0" smtClean="0"/>
            <a:t>Multiple Affinities</a:t>
          </a:r>
          <a:endParaRPr lang="en-US" sz="2100" kern="1200" dirty="0"/>
        </a:p>
      </dsp:txBody>
      <dsp:txXfrm>
        <a:off x="0" y="815"/>
        <a:ext cx="6252029" cy="615450"/>
      </dsp:txXfrm>
    </dsp:sp>
    <dsp:sp modelId="{762F282B-05BF-4E3B-8CB3-BD1009F16CE9}">
      <dsp:nvSpPr>
        <dsp:cNvPr id="0" name=""/>
        <dsp:cNvSpPr/>
      </dsp:nvSpPr>
      <dsp:spPr>
        <a:xfrm>
          <a:off x="0" y="616265"/>
          <a:ext cx="6252029" cy="5242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Providing organizations the ability to screen for multiple projects with one upload.</a:t>
          </a:r>
          <a:endParaRPr lang="en-US" sz="1400" kern="1200" dirty="0"/>
        </a:p>
      </dsp:txBody>
      <dsp:txXfrm>
        <a:off x="0" y="616265"/>
        <a:ext cx="6252029" cy="5242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7E924-5B28-D74E-9708-70EE3EE91787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954B3-CF78-3B43-91A4-D6D4054AA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7843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A7404-BF48-8246-AC0F-797EC2AB9D2F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C3819-8C74-0541-B300-38A610D595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80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C3819-8C74-0541-B300-38A610D5954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C3819-8C74-0541-B300-38A610D5954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0220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C3819-8C74-0541-B300-38A610D5954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40341"/>
            <a:ext cx="12192000" cy="5460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9500" y="1424241"/>
            <a:ext cx="4953000" cy="2204086"/>
          </a:xfrm>
          <a:prstGeom prst="rect">
            <a:avLst/>
          </a:prstGeom>
        </p:spPr>
      </p:pic>
      <p:sp>
        <p:nvSpPr>
          <p:cNvPr id="12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65200" y="3975100"/>
            <a:ext cx="10287000" cy="1917700"/>
          </a:xfrm>
        </p:spPr>
        <p:txBody>
          <a:bodyPr/>
          <a:lstStyle>
            <a:lvl1pPr marL="0" indent="0" algn="ctr">
              <a:buFontTx/>
              <a:buNone/>
              <a:defRPr sz="5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06619523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30922"/>
            <a:ext cx="12241062" cy="63373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00200" y="1651000"/>
            <a:ext cx="9017000" cy="2895600"/>
          </a:xfrm>
        </p:spPr>
        <p:txBody>
          <a:bodyPr/>
          <a:lstStyle>
            <a:lvl1pPr marL="0" indent="0" algn="ctr">
              <a:buFontTx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quotation here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3000238" y="4686300"/>
            <a:ext cx="1181100" cy="1181100"/>
          </a:xfrm>
          <a:prstGeom prst="ellipse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r>
              <a:rPr lang="en-US" dirty="0"/>
              <a:t>Headshot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5800" y="730067"/>
            <a:ext cx="800100" cy="57186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460738" y="4895667"/>
            <a:ext cx="5319367" cy="776287"/>
          </a:xfr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name and organization on these two lines</a:t>
            </a:r>
          </a:p>
        </p:txBody>
      </p:sp>
    </p:spTree>
    <p:extLst>
      <p:ext uri="{BB962C8B-B14F-4D97-AF65-F5344CB8AC3E}">
        <p14:creationId xmlns:p14="http://schemas.microsoft.com/office/powerpoint/2010/main" xmlns="" val="29733274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12700"/>
            <a:ext cx="12265594" cy="6350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44649" y="1219200"/>
            <a:ext cx="9000159" cy="3873500"/>
          </a:xfrm>
        </p:spPr>
        <p:txBody>
          <a:bodyPr anchor="ctr" anchorCtr="1"/>
          <a:lstStyle>
            <a:lvl1pPr marL="0" indent="0" algn="ctr">
              <a:buFontTx/>
              <a:buNone/>
              <a:defRPr sz="4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Include callout text or stat</a:t>
            </a:r>
          </a:p>
        </p:txBody>
      </p:sp>
    </p:spTree>
    <p:extLst>
      <p:ext uri="{BB962C8B-B14F-4D97-AF65-F5344CB8AC3E}">
        <p14:creationId xmlns:p14="http://schemas.microsoft.com/office/powerpoint/2010/main" xmlns="" val="173265862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 (E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5420" y="2406100"/>
            <a:ext cx="4305960" cy="14353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4224" y="4773896"/>
            <a:ext cx="1237830" cy="3582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40341"/>
            <a:ext cx="12192000" cy="546099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1053546" y="4721548"/>
            <a:ext cx="83488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100">
                <a:solidFill>
                  <a:schemeClr val="bg1"/>
                </a:solidFill>
              </a:rPr>
              <a:t>1</a:t>
            </a:r>
            <a:r>
              <a:rPr lang="en-US" sz="2400" spc="100" baseline="0">
                <a:solidFill>
                  <a:schemeClr val="bg1"/>
                </a:solidFill>
              </a:rPr>
              <a:t> </a:t>
            </a:r>
            <a:r>
              <a:rPr lang="en-US" sz="2400" spc="100">
                <a:solidFill>
                  <a:schemeClr val="bg1"/>
                </a:solidFill>
              </a:rPr>
              <a:t>(800</a:t>
            </a:r>
            <a:r>
              <a:rPr lang="en-US" sz="2400" spc="100" dirty="0">
                <a:solidFill>
                  <a:schemeClr val="bg1"/>
                </a:solidFill>
              </a:rPr>
              <a:t>) </a:t>
            </a:r>
            <a:r>
              <a:rPr lang="en-US" sz="2200" spc="100" baseline="0" dirty="0">
                <a:solidFill>
                  <a:schemeClr val="bg1"/>
                </a:solidFill>
              </a:rPr>
              <a:t>655-7729</a:t>
            </a:r>
            <a:r>
              <a:rPr lang="en-US" sz="2400" spc="100" dirty="0">
                <a:solidFill>
                  <a:schemeClr val="bg1"/>
                </a:solidFill>
              </a:rPr>
              <a:t>  </a:t>
            </a:r>
            <a:r>
              <a:rPr lang="en-US" sz="2400" spc="100" baseline="0" dirty="0">
                <a:solidFill>
                  <a:schemeClr val="accent2"/>
                </a:solidFill>
              </a:rPr>
              <a:t>|</a:t>
            </a:r>
            <a:r>
              <a:rPr lang="en-US" sz="2400" spc="100" dirty="0">
                <a:solidFill>
                  <a:schemeClr val="bg1"/>
                </a:solidFill>
              </a:rPr>
              <a:t>  </a:t>
            </a:r>
            <a:r>
              <a:rPr lang="en-US" sz="2400" spc="100" dirty="0" err="1">
                <a:solidFill>
                  <a:schemeClr val="bg1"/>
                </a:solidFill>
              </a:rPr>
              <a:t>info@iWave.com</a:t>
            </a:r>
            <a:r>
              <a:rPr lang="en-US" sz="2400" spc="100" dirty="0">
                <a:solidFill>
                  <a:schemeClr val="bg1"/>
                </a:solidFill>
              </a:rPr>
              <a:t>  </a:t>
            </a:r>
            <a:r>
              <a:rPr lang="en-US" sz="2400" spc="100" baseline="0" dirty="0">
                <a:solidFill>
                  <a:schemeClr val="accent2"/>
                </a:solidFill>
              </a:rPr>
              <a:t>|</a:t>
            </a:r>
            <a:r>
              <a:rPr lang="en-US" sz="2400" spc="100" dirty="0">
                <a:solidFill>
                  <a:schemeClr val="bg1"/>
                </a:solidFill>
              </a:rPr>
              <a:t>  </a:t>
            </a:r>
            <a:r>
              <a:rPr lang="en-US" sz="2400" spc="100" dirty="0" err="1">
                <a:solidFill>
                  <a:schemeClr val="bg1"/>
                </a:solidFill>
              </a:rPr>
              <a:t>iWave.com</a:t>
            </a:r>
            <a:endParaRPr lang="en-US" sz="2400" spc="1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91461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1"/>
            <a:ext cx="12353364" cy="6992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18470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40341"/>
            <a:ext cx="12192000" cy="546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9500" y="1424241"/>
            <a:ext cx="4953000" cy="2204086"/>
          </a:xfrm>
          <a:prstGeom prst="rect">
            <a:avLst/>
          </a:prstGeom>
        </p:spPr>
      </p:pic>
      <p:sp>
        <p:nvSpPr>
          <p:cNvPr id="10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65200" y="3975100"/>
            <a:ext cx="10287000" cy="1917700"/>
          </a:xfrm>
        </p:spPr>
        <p:txBody>
          <a:bodyPr/>
          <a:lstStyle>
            <a:lvl1pPr marL="0" indent="0" algn="ctr">
              <a:buFontTx/>
              <a:buNone/>
              <a:defRPr sz="5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6875405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40341"/>
            <a:ext cx="12192000" cy="546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9500" y="1424241"/>
            <a:ext cx="4953000" cy="2204086"/>
          </a:xfrm>
          <a:prstGeom prst="rect">
            <a:avLst/>
          </a:prstGeom>
        </p:spPr>
      </p:pic>
      <p:sp>
        <p:nvSpPr>
          <p:cNvPr id="10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65200" y="3975100"/>
            <a:ext cx="10287000" cy="1917700"/>
          </a:xfrm>
        </p:spPr>
        <p:txBody>
          <a:bodyPr/>
          <a:lstStyle>
            <a:lvl1pPr marL="0" indent="0" algn="ctr">
              <a:buFontTx/>
              <a:buNone/>
              <a:defRPr sz="5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0641584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40341"/>
            <a:ext cx="12192000" cy="546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9500" y="1424241"/>
            <a:ext cx="4953000" cy="2204086"/>
          </a:xfrm>
          <a:prstGeom prst="rect">
            <a:avLst/>
          </a:prstGeom>
        </p:spPr>
      </p:pic>
      <p:sp>
        <p:nvSpPr>
          <p:cNvPr id="10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65200" y="3975100"/>
            <a:ext cx="10287000" cy="1917700"/>
          </a:xfrm>
        </p:spPr>
        <p:txBody>
          <a:bodyPr/>
          <a:lstStyle>
            <a:lvl1pPr marL="0" indent="0" algn="ctr">
              <a:buFontTx/>
              <a:buNone/>
              <a:defRPr sz="5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41088947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3413"/>
            <a:ext cx="10515600" cy="6619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6377609" y="1825625"/>
            <a:ext cx="4976191" cy="42767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838200" y="1825625"/>
            <a:ext cx="5245100" cy="42767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152991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9"/>
          <p:cNvSpPr>
            <a:spLocks noGrp="1"/>
          </p:cNvSpPr>
          <p:nvPr>
            <p:ph sz="quarter" idx="13"/>
          </p:nvPr>
        </p:nvSpPr>
        <p:spPr>
          <a:xfrm>
            <a:off x="838200" y="1825625"/>
            <a:ext cx="10515600" cy="42767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22512725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15200" cy="43513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633413"/>
            <a:ext cx="7315200" cy="661988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661400" y="0"/>
            <a:ext cx="3530600" cy="692757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268079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+ small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15200" cy="43513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610600" y="1825625"/>
            <a:ext cx="2743200" cy="43513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934434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92331" y="1005840"/>
            <a:ext cx="10946675" cy="509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775877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33413"/>
            <a:ext cx="10515600" cy="6746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08BC0-0196-E94B-A855-F559AB554BF5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746FB-4F99-1040-9B56-CB2C9D44DCD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40341"/>
            <a:ext cx="12192000" cy="5460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727" y="6340341"/>
            <a:ext cx="1400574" cy="46685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801100" y="6412911"/>
            <a:ext cx="153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pc="20" baseline="0" dirty="0">
                <a:solidFill>
                  <a:schemeClr val="bg1"/>
                </a:solidFill>
              </a:rPr>
              <a:t>iWave.com</a:t>
            </a: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1023600" y="6457950"/>
            <a:ext cx="5207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5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1746FB-4F99-1040-9B56-CB2C9D44DCD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850900" y="1308100"/>
            <a:ext cx="10528300" cy="0"/>
          </a:xfrm>
          <a:prstGeom prst="line">
            <a:avLst/>
          </a:prstGeom>
          <a:ln w="317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1" r:id="rId2"/>
    <p:sldLayoutId id="2147483660" r:id="rId3"/>
    <p:sldLayoutId id="2147483661" r:id="rId4"/>
    <p:sldLayoutId id="2147483652" r:id="rId5"/>
    <p:sldLayoutId id="2147483662" r:id="rId6"/>
    <p:sldLayoutId id="2147483650" r:id="rId7"/>
    <p:sldLayoutId id="2147483654" r:id="rId8"/>
    <p:sldLayoutId id="2147483663" r:id="rId9"/>
    <p:sldLayoutId id="2147483655" r:id="rId10"/>
    <p:sldLayoutId id="2147483658" r:id="rId11"/>
    <p:sldLayoutId id="2147483656" r:id="rId12"/>
    <p:sldLayoutId id="2147483664" r:id="rId13"/>
  </p:sldLayoutIdLst>
  <p:transition>
    <p:fade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2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charset="2"/>
        <a:buChar char="§"/>
        <a:defRPr sz="28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/>
        <a:buChar char="•"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charset="2"/>
        <a:buChar char="§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jpe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8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53683" y="3975100"/>
            <a:ext cx="11507638" cy="19177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APRA Texas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3757880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8E0C35-3043-ED4F-A0BD-3218A9231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We have over 27 years of experience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91EA79C-5924-8345-BC42-0521E20C5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054" y="1491300"/>
            <a:ext cx="8201891" cy="461356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1840110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266D71A-AC36-AD49-B433-B901F946C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408" y="134694"/>
            <a:ext cx="7907184" cy="603750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31" y="633413"/>
            <a:ext cx="11900338" cy="674688"/>
          </a:xfrm>
        </p:spPr>
        <p:txBody>
          <a:bodyPr>
            <a:noAutofit/>
          </a:bodyPr>
          <a:lstStyle/>
          <a:p>
            <a:r>
              <a:rPr lang="en-US" sz="3600" dirty="0"/>
              <a:t>Helping nonprofits fundraise with confidence</a:t>
            </a:r>
          </a:p>
        </p:txBody>
      </p:sp>
      <p:pic>
        <p:nvPicPr>
          <p:cNvPr id="13" name="Picture 12" descr="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437" y="3187239"/>
            <a:ext cx="1313323" cy="1313323"/>
          </a:xfrm>
          <a:prstGeom prst="rect">
            <a:avLst/>
          </a:prstGeom>
        </p:spPr>
      </p:pic>
      <p:pic>
        <p:nvPicPr>
          <p:cNvPr id="14" name="Picture 13" descr="BU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1237" y="3454610"/>
            <a:ext cx="2288100" cy="752972"/>
          </a:xfrm>
          <a:prstGeom prst="rect">
            <a:avLst/>
          </a:prstGeom>
        </p:spPr>
      </p:pic>
      <p:pic>
        <p:nvPicPr>
          <p:cNvPr id="16" name="Picture 15" descr="DM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7701" y="4109483"/>
            <a:ext cx="1751097" cy="782157"/>
          </a:xfrm>
          <a:prstGeom prst="rect">
            <a:avLst/>
          </a:prstGeom>
        </p:spPr>
      </p:pic>
      <p:pic>
        <p:nvPicPr>
          <p:cNvPr id="17" name="Picture 16" descr="D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1098" y="1829007"/>
            <a:ext cx="1313323" cy="1313323"/>
          </a:xfrm>
          <a:prstGeom prst="rect">
            <a:avLst/>
          </a:prstGeom>
        </p:spPr>
      </p:pic>
      <p:pic>
        <p:nvPicPr>
          <p:cNvPr id="18" name="Picture 17" descr="FW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2012" y="5292257"/>
            <a:ext cx="1766549" cy="728891"/>
          </a:xfrm>
          <a:prstGeom prst="rect">
            <a:avLst/>
          </a:prstGeom>
        </p:spPr>
      </p:pic>
      <p:pic>
        <p:nvPicPr>
          <p:cNvPr id="19" name="Picture 18" descr="FWZ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9878" y="2879373"/>
            <a:ext cx="2071077" cy="525914"/>
          </a:xfrm>
          <a:prstGeom prst="rect">
            <a:avLst/>
          </a:prstGeom>
        </p:spPr>
      </p:pic>
      <p:pic>
        <p:nvPicPr>
          <p:cNvPr id="20" name="Picture 19" descr="HZ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1404" y="3142330"/>
            <a:ext cx="1426051" cy="373567"/>
          </a:xfrm>
          <a:prstGeom prst="rect">
            <a:avLst/>
          </a:prstGeom>
        </p:spPr>
      </p:pic>
      <p:pic>
        <p:nvPicPr>
          <p:cNvPr id="21" name="Picture 20" descr="M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17701" y="5279850"/>
            <a:ext cx="2317285" cy="741298"/>
          </a:xfrm>
          <a:prstGeom prst="rect">
            <a:avLst/>
          </a:prstGeom>
        </p:spPr>
      </p:pic>
      <p:pic>
        <p:nvPicPr>
          <p:cNvPr id="32" name="Picture 31" descr="MDA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1404" y="4575233"/>
            <a:ext cx="1628520" cy="1050658"/>
          </a:xfrm>
          <a:prstGeom prst="rect">
            <a:avLst/>
          </a:prstGeom>
        </p:spPr>
      </p:pic>
      <p:pic>
        <p:nvPicPr>
          <p:cNvPr id="33" name="Picture 32" descr="NTF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73944" y="2993488"/>
            <a:ext cx="1412552" cy="1214094"/>
          </a:xfrm>
          <a:prstGeom prst="rect">
            <a:avLst/>
          </a:prstGeom>
        </p:spPr>
      </p:pic>
      <p:pic>
        <p:nvPicPr>
          <p:cNvPr id="34" name="Picture 33" descr="PF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74786" y="1524013"/>
            <a:ext cx="2130501" cy="700439"/>
          </a:xfrm>
          <a:prstGeom prst="rect">
            <a:avLst/>
          </a:prstGeom>
        </p:spPr>
      </p:pic>
      <p:pic>
        <p:nvPicPr>
          <p:cNvPr id="35" name="Picture 34" descr="SG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45783" y="1459806"/>
            <a:ext cx="1605172" cy="1068169"/>
          </a:xfrm>
          <a:prstGeom prst="rect">
            <a:avLst/>
          </a:prstGeom>
        </p:spPr>
      </p:pic>
      <p:pic>
        <p:nvPicPr>
          <p:cNvPr id="36" name="Picture 35" descr="TAM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68639" y="4950060"/>
            <a:ext cx="1377530" cy="1249116"/>
          </a:xfrm>
          <a:prstGeom prst="rect">
            <a:avLst/>
          </a:prstGeom>
        </p:spPr>
      </p:pic>
      <p:pic>
        <p:nvPicPr>
          <p:cNvPr id="37" name="Picture 36" descr="TCH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3258991"/>
            <a:ext cx="1622683" cy="1056495"/>
          </a:xfrm>
          <a:prstGeom prst="rect">
            <a:avLst/>
          </a:prstGeom>
        </p:spPr>
      </p:pic>
      <p:pic>
        <p:nvPicPr>
          <p:cNvPr id="38" name="Picture 37" descr="UST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5650499"/>
            <a:ext cx="1751097" cy="642069"/>
          </a:xfrm>
          <a:prstGeom prst="rect">
            <a:avLst/>
          </a:prstGeom>
        </p:spPr>
      </p:pic>
      <p:pic>
        <p:nvPicPr>
          <p:cNvPr id="39" name="Picture 38" descr="UTN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1459806"/>
            <a:ext cx="2241404" cy="764646"/>
          </a:xfrm>
          <a:prstGeom prst="rect">
            <a:avLst/>
          </a:prstGeom>
        </p:spPr>
      </p:pic>
      <p:pic>
        <p:nvPicPr>
          <p:cNvPr id="40" name="Picture 39" descr="Y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680220" y="1459806"/>
            <a:ext cx="1511780" cy="113237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</a:t>
            </a:r>
            <a:r>
              <a:rPr lang="en-US" dirty="0" smtClean="0"/>
              <a:t>Study: Baylor University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1996" y="1490870"/>
            <a:ext cx="79248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BACKGROUND: </a:t>
            </a:r>
            <a:r>
              <a:rPr lang="en-CA" dirty="0" smtClean="0"/>
              <a:t>Identify alumni and philanthropists who enjoy supporting educational organizations.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PROBLEM:</a:t>
            </a:r>
            <a:r>
              <a:rPr lang="en-US" dirty="0" smtClean="0"/>
              <a:t> Need Prospects in a new region</a:t>
            </a:r>
            <a:r>
              <a:rPr lang="en-US" i="1" dirty="0" smtClean="0"/>
              <a:t>, </a:t>
            </a:r>
            <a:r>
              <a:rPr lang="en-US" dirty="0" smtClean="0"/>
              <a:t>with a different affiliation.</a:t>
            </a:r>
          </a:p>
          <a:p>
            <a:endParaRPr lang="en-US" b="1" dirty="0" smtClean="0"/>
          </a:p>
          <a:p>
            <a:r>
              <a:rPr lang="en-US" b="1" dirty="0" smtClean="0"/>
              <a:t>SOLUTION:  </a:t>
            </a:r>
          </a:p>
          <a:p>
            <a:pPr marL="274320" indent="-274320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/>
              <a:t>Found a list of prospects in Dallas who had given major gifts to healthcare organizations</a:t>
            </a:r>
          </a:p>
          <a:p>
            <a:pPr marL="274320" indent="-274320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/>
              <a:t>Prioritized list for people who already had a connection to Baylor</a:t>
            </a:r>
          </a:p>
          <a:p>
            <a:pPr marL="274320" indent="-274320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/>
              <a:t>Added 8 prospective donors to gift table with a high gift level</a:t>
            </a:r>
          </a:p>
          <a:p>
            <a:pPr marL="274320" indent="-274320">
              <a:spcBef>
                <a:spcPts val="1200"/>
              </a:spcBef>
              <a:buFont typeface="Arial" pitchFamily="34" charset="0"/>
              <a:buChar char="•"/>
            </a:pPr>
            <a:r>
              <a:rPr lang="en-US" i="1" dirty="0" smtClean="0"/>
              <a:t>Next Phase:</a:t>
            </a:r>
            <a:r>
              <a:rPr lang="en-US" dirty="0" smtClean="0"/>
              <a:t> Identify recipient of the past large gifts and review board members of organization for possible connections</a:t>
            </a:r>
          </a:p>
          <a:p>
            <a:pPr>
              <a:buFontTx/>
              <a:buChar char="-"/>
            </a:pPr>
            <a:endParaRPr lang="en-US" dirty="0" smtClean="0"/>
          </a:p>
          <a:p>
            <a:endParaRPr lang="en-US" dirty="0" smtClean="0">
              <a:solidFill>
                <a:srgbClr val="00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0304" y="6424870"/>
            <a:ext cx="6496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Agenda   Capacity   Propensity   Affinity   Donor Profile   Q&amp;A   </a:t>
            </a: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20027" y="3238500"/>
            <a:ext cx="1490995" cy="169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U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796" y="1771233"/>
            <a:ext cx="2897751" cy="95359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8E0C35-3043-ED4F-A0BD-3218A9231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What’s New - Screening </a:t>
            </a:r>
            <a:endParaRPr lang="en-US" sz="32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442" y="4794629"/>
            <a:ext cx="3429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Diagram 16"/>
          <p:cNvGraphicFramePr/>
          <p:nvPr/>
        </p:nvGraphicFramePr>
        <p:xfrm>
          <a:off x="4862286" y="1480457"/>
          <a:ext cx="6252029" cy="4614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0653" y="3487511"/>
            <a:ext cx="31051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0883" y="1521958"/>
            <a:ext cx="15525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3670" y="1867581"/>
            <a:ext cx="19335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45647" y="2330905"/>
            <a:ext cx="16954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4286" y="2625499"/>
            <a:ext cx="18288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840110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8E0C35-3043-ED4F-A0BD-3218A9231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What’s New - Holistic Approach</a:t>
            </a:r>
            <a:endParaRPr lang="en-US" sz="32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969" y="1502229"/>
            <a:ext cx="250507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0484" y="1504952"/>
            <a:ext cx="244792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31433" y="1450520"/>
            <a:ext cx="25717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82843" y="1491343"/>
            <a:ext cx="256222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03183" y="5307466"/>
            <a:ext cx="3000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840110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53683" y="3975100"/>
            <a:ext cx="11507638" cy="19177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APRA Texas; Thank You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3757880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Wave">
      <a:dk1>
        <a:srgbClr val="333333"/>
      </a:dk1>
      <a:lt1>
        <a:srgbClr val="FFFFFF"/>
      </a:lt1>
      <a:dk2>
        <a:srgbClr val="65696E"/>
      </a:dk2>
      <a:lt2>
        <a:srgbClr val="E7E6E6"/>
      </a:lt2>
      <a:accent1>
        <a:srgbClr val="0097D7"/>
      </a:accent1>
      <a:accent2>
        <a:srgbClr val="69C7F0"/>
      </a:accent2>
      <a:accent3>
        <a:srgbClr val="94C948"/>
      </a:accent3>
      <a:accent4>
        <a:srgbClr val="983C97"/>
      </a:accent4>
      <a:accent5>
        <a:srgbClr val="4472C4"/>
      </a:accent5>
      <a:accent6>
        <a:srgbClr val="70AD47"/>
      </a:accent6>
      <a:hlink>
        <a:srgbClr val="0097D7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12238</TotalTime>
  <Words>176</Words>
  <Application>Microsoft Office PowerPoint</Application>
  <PresentationFormat>Custom</PresentationFormat>
  <Paragraphs>26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We have over 27 years of experience</vt:lpstr>
      <vt:lpstr>Slide 3</vt:lpstr>
      <vt:lpstr>Helping nonprofits fundraise with confidence</vt:lpstr>
      <vt:lpstr>Case Study: Baylor University</vt:lpstr>
      <vt:lpstr>What’s New - Screening </vt:lpstr>
      <vt:lpstr>What’s New - Holistic Approach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Nadine Noble</dc:creator>
  <cp:lastModifiedBy>Cody Dawson</cp:lastModifiedBy>
  <cp:revision>177</cp:revision>
  <dcterms:created xsi:type="dcterms:W3CDTF">2018-02-12T19:39:19Z</dcterms:created>
  <dcterms:modified xsi:type="dcterms:W3CDTF">2018-11-02T13:52:26Z</dcterms:modified>
</cp:coreProperties>
</file>