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4D59F"/>
    <a:srgbClr val="478CA8"/>
    <a:srgbClr val="E51D33"/>
    <a:srgbClr val="66695B"/>
    <a:srgbClr val="815822"/>
    <a:srgbClr val="009999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9214" autoAdjust="0"/>
  </p:normalViewPr>
  <p:slideViewPr>
    <p:cSldViewPr snapToGrid="0" showGuides="1">
      <p:cViewPr varScale="1">
        <p:scale>
          <a:sx n="82" d="100"/>
          <a:sy n="82" d="100"/>
        </p:scale>
        <p:origin x="816" y="184"/>
      </p:cViewPr>
      <p:guideLst>
        <p:guide orient="horz" pos="3696"/>
        <p:guide pos="7344"/>
        <p:guide orient="horz" pos="1344"/>
        <p:guide pos="43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04" y="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8CE28-4E88-42EE-B3AC-619F6E9CD6E1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BB2B7-9151-4486-A8D4-F543C6986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9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Helvetica L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2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Helvetica LT Std" panose="020B0504020202020204" pitchFamily="34" charset="0"/>
              </a:defRPr>
            </a:lvl1pPr>
          </a:lstStyle>
          <a:p>
            <a:fld id="{37E3DB97-091E-4573-94F7-4A199CEA12AC}" type="datetimeFigureOut">
              <a:rPr lang="en-US" smtClean="0"/>
              <a:pPr/>
              <a:t>11/9/18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Helvetica L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Helvetica LT Std" panose="020B0504020202020204" pitchFamily="34" charset="0"/>
              </a:defRPr>
            </a:lvl1pPr>
          </a:lstStyle>
          <a:p>
            <a:fld id="{F42FCFFD-459B-4F74-BD48-8157E1337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8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 L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 L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 L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 L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 L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2162" y="321013"/>
            <a:ext cx="6031708" cy="31889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1890" y="3621493"/>
            <a:ext cx="6031708" cy="4252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49858" y="4019550"/>
            <a:ext cx="6047564" cy="457605"/>
          </a:xfrm>
        </p:spPr>
        <p:txBody>
          <a:bodyPr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6248400" y="5765737"/>
            <a:ext cx="5606716" cy="795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26757" t="14737" r="10990" b="20807"/>
          <a:stretch/>
        </p:blipFill>
        <p:spPr>
          <a:xfrm>
            <a:off x="0" y="-1"/>
            <a:ext cx="672526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936" userDrawn="1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68594"/>
          <a:stretch/>
        </p:blipFill>
        <p:spPr>
          <a:xfrm>
            <a:off x="-19050" y="0"/>
            <a:ext cx="3143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6" y="365125"/>
            <a:ext cx="117682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46" y="1825624"/>
            <a:ext cx="11768254" cy="5032375"/>
          </a:xfr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8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6"/>
          <a:stretch/>
        </p:blipFill>
        <p:spPr>
          <a:xfrm>
            <a:off x="7373256" y="0"/>
            <a:ext cx="48187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7732295" y="6088678"/>
            <a:ext cx="4235116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/>
          <a:stretch/>
        </p:blipFill>
        <p:spPr>
          <a:xfrm>
            <a:off x="7767145" y="0"/>
            <a:ext cx="49601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692"/>
            <a:ext cx="121920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412417"/>
            <a:ext cx="121920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9498" y="3385226"/>
            <a:ext cx="9961123" cy="0"/>
          </a:xfrm>
          <a:prstGeom prst="line">
            <a:avLst/>
          </a:prstGeom>
          <a:ln>
            <a:solidFill>
              <a:srgbClr val="FF8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2930101" y="4513942"/>
            <a:ext cx="6331797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/>
          <a:stretch/>
        </p:blipFill>
        <p:spPr>
          <a:xfrm>
            <a:off x="8565931" y="0"/>
            <a:ext cx="41613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746" y="1825624"/>
            <a:ext cx="5748454" cy="5032375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6019800" cy="5032375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113823" y="6088678"/>
            <a:ext cx="4235116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3522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113823" y="6088678"/>
            <a:ext cx="4235116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79913" y="0"/>
            <a:ext cx="8912087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ubicBezTo>
                  <a:pt x="437322" y="5695122"/>
                  <a:pt x="1749287" y="26537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r="63603"/>
          <a:stretch/>
        </p:blipFill>
        <p:spPr>
          <a:xfrm>
            <a:off x="2766995" y="0"/>
            <a:ext cx="172122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6089904"/>
            <a:ext cx="4233672" cy="5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8"/>
          <a:stretch/>
        </p:blipFill>
        <p:spPr>
          <a:xfrm>
            <a:off x="7906214" y="0"/>
            <a:ext cx="42857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6" y="365125"/>
            <a:ext cx="11407698" cy="1325563"/>
          </a:xfr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23746" y="1762125"/>
            <a:ext cx="11430117" cy="4460875"/>
          </a:xfrm>
        </p:spPr>
        <p:txBody>
          <a:bodyPr/>
          <a:lstStyle>
            <a:lvl1pPr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1" y="6089904"/>
            <a:ext cx="4233672" cy="5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3746" y="365125"/>
            <a:ext cx="11407698" cy="1325563"/>
          </a:xfrm>
        </p:spPr>
        <p:txBody>
          <a:bodyPr anchor="b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0"/>
          </p:nvPr>
        </p:nvSpPr>
        <p:spPr>
          <a:xfrm>
            <a:off x="423746" y="1762125"/>
            <a:ext cx="11430117" cy="4460875"/>
          </a:xfrm>
        </p:spPr>
        <p:txBody>
          <a:bodyPr/>
          <a:lstStyle>
            <a:lvl1pPr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6089904"/>
            <a:ext cx="4233672" cy="5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0354" t="10824" b="11399"/>
          <a:stretch/>
        </p:blipFill>
        <p:spPr>
          <a:xfrm>
            <a:off x="12700" y="-1"/>
            <a:ext cx="697750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2162" y="321013"/>
            <a:ext cx="6031708" cy="31889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1890" y="3621493"/>
            <a:ext cx="6031708" cy="4252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49858" y="4019550"/>
            <a:ext cx="6047564" cy="457605"/>
          </a:xfrm>
        </p:spPr>
        <p:txBody>
          <a:bodyPr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6248400" y="5765737"/>
            <a:ext cx="5606716" cy="7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93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sky, night, twilight and outdoo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34688"/>
          <a:stretch/>
        </p:blipFill>
        <p:spPr bwMode="auto">
          <a:xfrm>
            <a:off x="0" y="0"/>
            <a:ext cx="6210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4580827" y="0"/>
            <a:ext cx="7611173" cy="6858000"/>
            <a:chOff x="4580827" y="0"/>
            <a:chExt cx="7611173" cy="6858000"/>
          </a:xfrm>
        </p:grpSpPr>
        <p:sp useBgFill="1">
          <p:nvSpPr>
            <p:cNvPr id="9" name="Rectangle 8"/>
            <p:cNvSpPr/>
            <p:nvPr userDrawn="1"/>
          </p:nvSpPr>
          <p:spPr>
            <a:xfrm>
              <a:off x="5040351" y="0"/>
              <a:ext cx="7151649" cy="6858000"/>
            </a:xfrm>
            <a:custGeom>
              <a:avLst/>
              <a:gdLst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140834 w 9132434"/>
                <a:gd name="connsiteY0" fmla="*/ 0 h 6858000"/>
                <a:gd name="connsiteX1" fmla="*/ 9132434 w 9132434"/>
                <a:gd name="connsiteY1" fmla="*/ 0 h 6858000"/>
                <a:gd name="connsiteX2" fmla="*/ 9132434 w 9132434"/>
                <a:gd name="connsiteY2" fmla="*/ 6858000 h 6858000"/>
                <a:gd name="connsiteX3" fmla="*/ 0 w 9132434"/>
                <a:gd name="connsiteY3" fmla="*/ 6858000 h 6858000"/>
                <a:gd name="connsiteX4" fmla="*/ 140834 w 9132434"/>
                <a:gd name="connsiteY4" fmla="*/ 0 h 6858000"/>
                <a:gd name="connsiteX0" fmla="*/ 140834 w 9132434"/>
                <a:gd name="connsiteY0" fmla="*/ 0 h 6858000"/>
                <a:gd name="connsiteX1" fmla="*/ 9132434 w 9132434"/>
                <a:gd name="connsiteY1" fmla="*/ 0 h 6858000"/>
                <a:gd name="connsiteX2" fmla="*/ 9132434 w 9132434"/>
                <a:gd name="connsiteY2" fmla="*/ 6858000 h 6858000"/>
                <a:gd name="connsiteX3" fmla="*/ 0 w 9132434"/>
                <a:gd name="connsiteY3" fmla="*/ 6858000 h 6858000"/>
                <a:gd name="connsiteX4" fmla="*/ 140834 w 913243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2434" h="6858000">
                  <a:moveTo>
                    <a:pt x="140834" y="0"/>
                  </a:moveTo>
                  <a:lnTo>
                    <a:pt x="9132434" y="0"/>
                  </a:lnTo>
                  <a:lnTo>
                    <a:pt x="9132434" y="6858000"/>
                  </a:lnTo>
                  <a:lnTo>
                    <a:pt x="0" y="6858000"/>
                  </a:lnTo>
                  <a:cubicBezTo>
                    <a:pt x="1225995" y="4769571"/>
                    <a:pt x="1890121" y="2653749"/>
                    <a:pt x="14083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79" r="63603"/>
            <a:stretch>
              <a:fillRect/>
            </a:stretch>
          </p:blipFill>
          <p:spPr bwMode="auto">
            <a:xfrm>
              <a:off x="4580827" y="0"/>
              <a:ext cx="172085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52162" y="321013"/>
            <a:ext cx="6031708" cy="31889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61890" y="3621493"/>
            <a:ext cx="6031708" cy="4252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49858" y="4019550"/>
            <a:ext cx="6047564" cy="457605"/>
          </a:xfrm>
        </p:spPr>
        <p:txBody>
          <a:bodyPr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6248400" y="5765737"/>
            <a:ext cx="5606716" cy="7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sky, cloud and outdoo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r="30121"/>
          <a:stretch/>
        </p:blipFill>
        <p:spPr bwMode="auto">
          <a:xfrm>
            <a:off x="1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4580827" y="0"/>
            <a:ext cx="7611173" cy="6858000"/>
            <a:chOff x="4580827" y="0"/>
            <a:chExt cx="7611173" cy="6858000"/>
          </a:xfrm>
        </p:grpSpPr>
        <p:sp useBgFill="1">
          <p:nvSpPr>
            <p:cNvPr id="9" name="Rectangle 8"/>
            <p:cNvSpPr/>
            <p:nvPr userDrawn="1"/>
          </p:nvSpPr>
          <p:spPr>
            <a:xfrm>
              <a:off x="5040351" y="0"/>
              <a:ext cx="7151649" cy="6858000"/>
            </a:xfrm>
            <a:custGeom>
              <a:avLst/>
              <a:gdLst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0 w 8991600"/>
                <a:gd name="connsiteY0" fmla="*/ 0 h 6858000"/>
                <a:gd name="connsiteX1" fmla="*/ 8991600 w 8991600"/>
                <a:gd name="connsiteY1" fmla="*/ 0 h 6858000"/>
                <a:gd name="connsiteX2" fmla="*/ 8991600 w 8991600"/>
                <a:gd name="connsiteY2" fmla="*/ 6858000 h 6858000"/>
                <a:gd name="connsiteX3" fmla="*/ 0 w 8991600"/>
                <a:gd name="connsiteY3" fmla="*/ 6858000 h 6858000"/>
                <a:gd name="connsiteX4" fmla="*/ 0 w 8991600"/>
                <a:gd name="connsiteY4" fmla="*/ 0 h 6858000"/>
                <a:gd name="connsiteX0" fmla="*/ 140834 w 9132434"/>
                <a:gd name="connsiteY0" fmla="*/ 0 h 6858000"/>
                <a:gd name="connsiteX1" fmla="*/ 9132434 w 9132434"/>
                <a:gd name="connsiteY1" fmla="*/ 0 h 6858000"/>
                <a:gd name="connsiteX2" fmla="*/ 9132434 w 9132434"/>
                <a:gd name="connsiteY2" fmla="*/ 6858000 h 6858000"/>
                <a:gd name="connsiteX3" fmla="*/ 0 w 9132434"/>
                <a:gd name="connsiteY3" fmla="*/ 6858000 h 6858000"/>
                <a:gd name="connsiteX4" fmla="*/ 140834 w 9132434"/>
                <a:gd name="connsiteY4" fmla="*/ 0 h 6858000"/>
                <a:gd name="connsiteX0" fmla="*/ 140834 w 9132434"/>
                <a:gd name="connsiteY0" fmla="*/ 0 h 6858000"/>
                <a:gd name="connsiteX1" fmla="*/ 9132434 w 9132434"/>
                <a:gd name="connsiteY1" fmla="*/ 0 h 6858000"/>
                <a:gd name="connsiteX2" fmla="*/ 9132434 w 9132434"/>
                <a:gd name="connsiteY2" fmla="*/ 6858000 h 6858000"/>
                <a:gd name="connsiteX3" fmla="*/ 0 w 9132434"/>
                <a:gd name="connsiteY3" fmla="*/ 6858000 h 6858000"/>
                <a:gd name="connsiteX4" fmla="*/ 140834 w 913243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2434" h="6858000">
                  <a:moveTo>
                    <a:pt x="140834" y="0"/>
                  </a:moveTo>
                  <a:lnTo>
                    <a:pt x="9132434" y="0"/>
                  </a:lnTo>
                  <a:lnTo>
                    <a:pt x="9132434" y="6858000"/>
                  </a:lnTo>
                  <a:lnTo>
                    <a:pt x="0" y="6858000"/>
                  </a:lnTo>
                  <a:cubicBezTo>
                    <a:pt x="1225995" y="4769571"/>
                    <a:pt x="1890121" y="2653749"/>
                    <a:pt x="14083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79" r="63603"/>
            <a:stretch>
              <a:fillRect/>
            </a:stretch>
          </p:blipFill>
          <p:spPr bwMode="auto">
            <a:xfrm>
              <a:off x="4580827" y="0"/>
              <a:ext cx="172085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52162" y="321013"/>
            <a:ext cx="6031708" cy="31889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161890" y="3621493"/>
            <a:ext cx="6031708" cy="4252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49858" y="4019550"/>
            <a:ext cx="6047564" cy="457605"/>
          </a:xfrm>
        </p:spPr>
        <p:txBody>
          <a:bodyPr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6248400" y="5765737"/>
            <a:ext cx="5606716" cy="7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2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692"/>
            <a:ext cx="121920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412417"/>
            <a:ext cx="121920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9498" y="3412417"/>
            <a:ext cx="9961123" cy="0"/>
          </a:xfrm>
          <a:prstGeom prst="line">
            <a:avLst/>
          </a:prstGeom>
          <a:ln>
            <a:solidFill>
              <a:srgbClr val="FF8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2930101" y="4513942"/>
            <a:ext cx="6331797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6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7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tx2">
                <a:lumMod val="85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  <a:gs pos="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746" y="1"/>
            <a:ext cx="11768254" cy="156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746" y="1712686"/>
            <a:ext cx="11768254" cy="514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8763" r="14210" b="23273"/>
          <a:stretch/>
        </p:blipFill>
        <p:spPr>
          <a:xfrm>
            <a:off x="7732295" y="6088678"/>
            <a:ext cx="4235116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891" r:id="rId2"/>
    <p:sldLayoutId id="2147483893" r:id="rId3"/>
    <p:sldLayoutId id="214748389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74" r:id="rId11"/>
    <p:sldLayoutId id="2147483688" r:id="rId12"/>
    <p:sldLayoutId id="2147483675" r:id="rId13"/>
    <p:sldLayoutId id="2147483676" r:id="rId14"/>
    <p:sldLayoutId id="2147483677" r:id="rId15"/>
    <p:sldLayoutId id="2147483680" r:id="rId16"/>
    <p:sldLayoutId id="2147483682" r:id="rId17"/>
    <p:sldLayoutId id="2147483708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252543" y="321013"/>
            <a:ext cx="6031708" cy="3188950"/>
          </a:xfrm>
        </p:spPr>
        <p:txBody>
          <a:bodyPr>
            <a:normAutofit/>
          </a:bodyPr>
          <a:lstStyle/>
          <a:p>
            <a:r>
              <a:rPr lang="en-US" sz="4800" dirty="0"/>
              <a:t>Maguire Energy</a:t>
            </a:r>
            <a:br>
              <a:rPr lang="en-US" sz="4800" dirty="0"/>
            </a:br>
            <a:r>
              <a:rPr lang="en-US" sz="4800" dirty="0"/>
              <a:t>Institute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7262271" y="3621493"/>
            <a:ext cx="6031708" cy="425213"/>
          </a:xfrm>
        </p:spPr>
        <p:txBody>
          <a:bodyPr/>
          <a:lstStyle/>
          <a:p>
            <a:r>
              <a:rPr lang="en-US" dirty="0"/>
              <a:t>APRA North Texas Meeting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250239" y="4019550"/>
            <a:ext cx="6047564" cy="457605"/>
          </a:xfrm>
        </p:spPr>
        <p:txBody>
          <a:bodyPr/>
          <a:lstStyle/>
          <a:p>
            <a:r>
              <a:rPr lang="en-US" dirty="0"/>
              <a:t>November 9, 2018</a:t>
            </a:r>
          </a:p>
        </p:txBody>
      </p:sp>
    </p:spTree>
    <p:extLst>
      <p:ext uri="{BB962C8B-B14F-4D97-AF65-F5344CB8AC3E}">
        <p14:creationId xmlns:p14="http://schemas.microsoft.com/office/powerpoint/2010/main" val="8302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BFBA-6B7A-7048-9820-146455A5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Prior to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66EE-8842-1749-8ABE-ACE5E10CEB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Public Companies</a:t>
            </a:r>
          </a:p>
          <a:p>
            <a:pPr lvl="1"/>
            <a:r>
              <a:rPr lang="en-US" dirty="0"/>
              <a:t>Find and produce</a:t>
            </a:r>
          </a:p>
          <a:p>
            <a:r>
              <a:rPr lang="en-US" dirty="0"/>
              <a:t>Private Equity Companies</a:t>
            </a:r>
          </a:p>
          <a:p>
            <a:pPr lvl="1"/>
            <a:r>
              <a:rPr lang="en-US" dirty="0"/>
              <a:t>Prove up, drill 3 to 4 years</a:t>
            </a:r>
          </a:p>
          <a:p>
            <a:pPr lvl="1"/>
            <a:r>
              <a:rPr lang="en-US" dirty="0"/>
              <a:t>Sell to public company</a:t>
            </a:r>
          </a:p>
          <a:p>
            <a:pPr lvl="1"/>
            <a:r>
              <a:rPr lang="en-US" dirty="0"/>
              <a:t>IPO to capital markets</a:t>
            </a:r>
          </a:p>
          <a:p>
            <a:r>
              <a:rPr lang="en-US" dirty="0"/>
              <a:t>Private companies</a:t>
            </a:r>
          </a:p>
          <a:p>
            <a:pPr lvl="1"/>
            <a:r>
              <a:rPr lang="en-US" dirty="0"/>
              <a:t>All of the above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F072-C4D8-2C40-B2A5-3B4D1537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2017 – IPO Market Closed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4C5D8-395F-0743-AAF2-835B452D66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Public Companies</a:t>
            </a:r>
          </a:p>
          <a:p>
            <a:pPr lvl="1"/>
            <a:r>
              <a:rPr lang="en-US" dirty="0"/>
              <a:t>Find and produce</a:t>
            </a:r>
          </a:p>
          <a:p>
            <a:r>
              <a:rPr lang="en-US" dirty="0"/>
              <a:t>Private Equity Companies</a:t>
            </a:r>
          </a:p>
          <a:p>
            <a:pPr lvl="1"/>
            <a:r>
              <a:rPr lang="en-US" dirty="0"/>
              <a:t>Prove up, drill</a:t>
            </a:r>
          </a:p>
          <a:p>
            <a:pPr lvl="1"/>
            <a:r>
              <a:rPr lang="en-US" dirty="0"/>
              <a:t>Sell to another private equity company</a:t>
            </a:r>
          </a:p>
          <a:p>
            <a:pPr lvl="1"/>
            <a:r>
              <a:rPr lang="en-US" dirty="0"/>
              <a:t>Wait for public capital market valuations to improve</a:t>
            </a:r>
          </a:p>
          <a:p>
            <a:r>
              <a:rPr lang="en-US" dirty="0"/>
              <a:t>Private Companies</a:t>
            </a:r>
          </a:p>
          <a:p>
            <a:pPr lvl="1"/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996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22B6-78CD-4743-A1D4-0CFA426D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126-4986-8649-BA69-0DBE6C9568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source of most mineral holders wealth</a:t>
            </a:r>
          </a:p>
          <a:p>
            <a:r>
              <a:rPr lang="en-US" dirty="0"/>
              <a:t>A lease provides two major compensation components</a:t>
            </a:r>
          </a:p>
          <a:p>
            <a:pPr lvl="1"/>
            <a:r>
              <a:rPr lang="en-US" dirty="0"/>
              <a:t>Royalty – used to be 1/8 of revenue.  1/5 now standard</a:t>
            </a:r>
          </a:p>
          <a:p>
            <a:pPr lvl="1"/>
            <a:r>
              <a:rPr lang="en-US" dirty="0"/>
              <a:t>Bonus --$/acre.  Amount depends on field, market cycle etc.  Can range from $500 to $10,000.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1553-2CDE-BD4F-91A7-AFBA2D1B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Valuing Royalties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8914-265F-0142-9DFE-E5371F4F12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Very difficult</a:t>
            </a:r>
          </a:p>
          <a:p>
            <a:r>
              <a:rPr lang="en-US" dirty="0"/>
              <a:t>While leases are public information in the county of record and most leases are on sources such as </a:t>
            </a:r>
            <a:r>
              <a:rPr lang="en-US" dirty="0" err="1"/>
              <a:t>DrillingInfo</a:t>
            </a:r>
            <a:r>
              <a:rPr lang="en-US" dirty="0"/>
              <a:t> etc., the “real compensation” is confidential.</a:t>
            </a:r>
          </a:p>
          <a:p>
            <a:r>
              <a:rPr lang="en-US" dirty="0"/>
              <a:t>The true bonus and royalty is usually in a side agreement or letter for competitive reasons – companies don’t want other companies knowing what they pay royalty owners</a:t>
            </a:r>
          </a:p>
        </p:txBody>
      </p:sp>
    </p:spTree>
    <p:extLst>
      <p:ext uri="{BB962C8B-B14F-4D97-AF65-F5344CB8AC3E}">
        <p14:creationId xmlns:p14="http://schemas.microsoft.com/office/powerpoint/2010/main" val="36027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CA58-CACD-3F4F-B39F-AC4A6EAD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Calculate Royalty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EA3D1-49DB-3E40-8D1A-FBDBEB29AB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NPV of the production stream at a price forecast times the royalty rate.</a:t>
            </a:r>
          </a:p>
          <a:p>
            <a:pPr lvl="1"/>
            <a:r>
              <a:rPr lang="en-US" dirty="0"/>
              <a:t>Information is difficult to find.</a:t>
            </a:r>
          </a:p>
          <a:p>
            <a:pPr lvl="1"/>
            <a:r>
              <a:rPr lang="en-US" dirty="0"/>
              <a:t>Bonus can be higher than the royalty in early years as its cash to the mineral owner.</a:t>
            </a:r>
          </a:p>
          <a:p>
            <a:pPr lvl="1"/>
            <a:r>
              <a:rPr lang="en-US" dirty="0"/>
              <a:t>Production rate available from </a:t>
            </a:r>
            <a:r>
              <a:rPr lang="en-US" dirty="0" err="1"/>
              <a:t>DrillingInfo</a:t>
            </a:r>
            <a:r>
              <a:rPr lang="en-US" dirty="0"/>
              <a:t> or the state regulatory web site</a:t>
            </a:r>
          </a:p>
          <a:p>
            <a:pPr lvl="1"/>
            <a:r>
              <a:rPr lang="en-US" dirty="0"/>
              <a:t>Don’t know the rate.</a:t>
            </a:r>
          </a:p>
          <a:p>
            <a:r>
              <a:rPr lang="en-US" dirty="0"/>
              <a:t>WAG method – 3 to 5 times the annual royalty payment</a:t>
            </a:r>
          </a:p>
          <a:p>
            <a:pPr lvl="1"/>
            <a:r>
              <a:rPr lang="en-US" dirty="0"/>
              <a:t>$12 million in annual payment per year.  Property may be worth $36 million to $60 million in net worth.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6A7B-CDA4-C646-B13B-63D85F4D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Calculate </a:t>
            </a:r>
            <a:r>
              <a:rPr lang="en-US" dirty="0" err="1"/>
              <a:t>Roylaty</a:t>
            </a:r>
            <a:r>
              <a:rPr lang="en-US" dirty="0"/>
              <a:t>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5A89D-D4A4-574D-91A4-708FE7A36F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Comparable Transactions</a:t>
            </a:r>
          </a:p>
          <a:p>
            <a:r>
              <a:rPr lang="en-US" dirty="0"/>
              <a:t>Look for comparable transactions</a:t>
            </a:r>
          </a:p>
          <a:p>
            <a:pPr lvl="1"/>
            <a:r>
              <a:rPr lang="en-US" dirty="0"/>
              <a:t>Basin</a:t>
            </a:r>
          </a:p>
          <a:p>
            <a:pPr lvl="1"/>
            <a:r>
              <a:rPr lang="en-US" dirty="0"/>
              <a:t>Profile of production</a:t>
            </a:r>
          </a:p>
          <a:p>
            <a:pPr lvl="1"/>
            <a:r>
              <a:rPr lang="en-US" dirty="0"/>
              <a:t>County</a:t>
            </a:r>
          </a:p>
          <a:p>
            <a:r>
              <a:rPr lang="en-US" dirty="0"/>
              <a:t>Compare comparable transactions – take 20% of it for the royalty approximation.</a:t>
            </a:r>
          </a:p>
          <a:p>
            <a:r>
              <a:rPr lang="en-US" dirty="0"/>
              <a:t>Remember – that’s a value.  The royalty owner continues to receive payments, not a lump sum.</a:t>
            </a:r>
          </a:p>
        </p:txBody>
      </p:sp>
    </p:spTree>
    <p:extLst>
      <p:ext uri="{BB962C8B-B14F-4D97-AF65-F5344CB8AC3E}">
        <p14:creationId xmlns:p14="http://schemas.microsoft.com/office/powerpoint/2010/main" val="8199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1617-8EDB-AE46-AFFD-DE235545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B78B7-3611-6B41-B248-2B498F77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91" y="1690688"/>
            <a:ext cx="8247207" cy="40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F7A4-FA32-D449-8655-DC762120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for Development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46BF-3EA1-B246-9AEB-D378B9C0CE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Landowner may not be the mineral owner.  Title search often required.</a:t>
            </a:r>
          </a:p>
          <a:p>
            <a:r>
              <a:rPr lang="en-US" dirty="0"/>
              <a:t>Difficult to calculate a precise value but you </a:t>
            </a:r>
            <a:r>
              <a:rPr lang="en-US"/>
              <a:t>can ballpark.</a:t>
            </a:r>
            <a:endParaRPr lang="en-US" dirty="0"/>
          </a:p>
          <a:p>
            <a:r>
              <a:rPr lang="en-US" dirty="0"/>
              <a:t>Royalty payments fluctuate with the markets</a:t>
            </a:r>
          </a:p>
          <a:p>
            <a:r>
              <a:rPr lang="en-US" dirty="0"/>
              <a:t>Wills and trusts can be a nightmare – the acreage can be split multiple ways with heirs fighting.  Oil and gas lawyers are worth the price.</a:t>
            </a:r>
          </a:p>
          <a:p>
            <a:r>
              <a:rPr lang="en-US" dirty="0"/>
              <a:t>Private equity backed company CEOs and officers frequently have much of their own wealth tied up in their company – by requirement of the PE sponsor.  Their wealth occurs when they are bought.</a:t>
            </a:r>
          </a:p>
        </p:txBody>
      </p:sp>
    </p:spTree>
    <p:extLst>
      <p:ext uri="{BB962C8B-B14F-4D97-AF65-F5344CB8AC3E}">
        <p14:creationId xmlns:p14="http://schemas.microsoft.com/office/powerpoint/2010/main" val="5407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5518DB-DABE-534F-8F20-1AA1CA01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CF69F-3D3C-9644-949C-47A50D732A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Overview of North American Oil Markets</a:t>
            </a:r>
          </a:p>
          <a:p>
            <a:r>
              <a:rPr lang="en-US" dirty="0"/>
              <a:t>Oil Companies and Wealth Creation</a:t>
            </a:r>
          </a:p>
          <a:p>
            <a:r>
              <a:rPr lang="en-US" dirty="0"/>
              <a:t>Information Sources</a:t>
            </a:r>
          </a:p>
          <a:p>
            <a:r>
              <a:rPr lang="en-US" dirty="0"/>
              <a:t>Royalty Valuation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727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108D-4E8E-E144-8096-EC8FBF54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American Oil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1EBF-0D68-EB4F-A73A-897269CE73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Crude is off $15 per barrel from is mid $70s high in the summer</a:t>
            </a:r>
          </a:p>
          <a:p>
            <a:pPr lvl="1"/>
            <a:r>
              <a:rPr lang="en-US" dirty="0"/>
              <a:t>Seasonal</a:t>
            </a:r>
          </a:p>
          <a:p>
            <a:pPr lvl="1"/>
            <a:r>
              <a:rPr lang="en-US" dirty="0"/>
              <a:t>Iran sanctions being dampened by exemptions</a:t>
            </a:r>
          </a:p>
          <a:p>
            <a:pPr lvl="1"/>
            <a:r>
              <a:rPr lang="en-US" dirty="0"/>
              <a:t>Increased supply</a:t>
            </a:r>
          </a:p>
          <a:p>
            <a:pPr lvl="1"/>
            <a:r>
              <a:rPr lang="en-US" dirty="0"/>
              <a:t>Demand concerns</a:t>
            </a:r>
          </a:p>
          <a:p>
            <a:r>
              <a:rPr lang="en-US" dirty="0"/>
              <a:t>Long term outlook is still bullish – $60+</a:t>
            </a:r>
          </a:p>
          <a:p>
            <a:r>
              <a:rPr lang="en-US" dirty="0"/>
              <a:t>Permian Basin is center of the US industry</a:t>
            </a:r>
          </a:p>
          <a:p>
            <a:pPr lvl="1"/>
            <a:r>
              <a:rPr lang="en-US" dirty="0"/>
              <a:t>Wells declining faster than anticipated</a:t>
            </a:r>
          </a:p>
          <a:p>
            <a:pPr lvl="1"/>
            <a:r>
              <a:rPr lang="en-US" dirty="0"/>
              <a:t>Economics work down into the 40s</a:t>
            </a:r>
          </a:p>
          <a:p>
            <a:pPr lvl="1"/>
            <a:r>
              <a:rPr lang="en-US" dirty="0"/>
              <a:t>Most private and public capital is going into the Permian, though other Basins are warming up</a:t>
            </a:r>
          </a:p>
        </p:txBody>
      </p:sp>
    </p:spTree>
    <p:extLst>
      <p:ext uri="{BB962C8B-B14F-4D97-AF65-F5344CB8AC3E}">
        <p14:creationId xmlns:p14="http://schemas.microsoft.com/office/powerpoint/2010/main" val="15636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06FC-E147-6549-B0A4-81F49F4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American Oil Markets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81AB1A-B153-B342-9FB3-FE5B3C97AA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18" y="1762125"/>
            <a:ext cx="6606055" cy="4394463"/>
          </a:xfrm>
        </p:spPr>
      </p:pic>
    </p:spTree>
    <p:extLst>
      <p:ext uri="{BB962C8B-B14F-4D97-AF65-F5344CB8AC3E}">
        <p14:creationId xmlns:p14="http://schemas.microsoft.com/office/powerpoint/2010/main" val="40534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E6AA-BF37-5B4B-A158-BC4A8B67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Prices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F114C-8955-C046-A9B9-143F3C1579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21" y="1297175"/>
            <a:ext cx="7446318" cy="4460875"/>
          </a:xfrm>
        </p:spPr>
      </p:pic>
    </p:spTree>
    <p:extLst>
      <p:ext uri="{BB962C8B-B14F-4D97-AF65-F5344CB8AC3E}">
        <p14:creationId xmlns:p14="http://schemas.microsoft.com/office/powerpoint/2010/main" val="25711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1199-3947-424C-B5E8-9B695499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oil companies create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8CB8-F660-D14B-83F6-7D7800C26A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Explore for potential minerals through seismic, record searches etc.</a:t>
            </a:r>
          </a:p>
          <a:p>
            <a:r>
              <a:rPr lang="en-US" dirty="0"/>
              <a:t>Acquire mineral rights through leases</a:t>
            </a:r>
          </a:p>
          <a:p>
            <a:r>
              <a:rPr lang="en-US" dirty="0"/>
              <a:t>Drill exploratory wells – determine results</a:t>
            </a:r>
          </a:p>
          <a:p>
            <a:r>
              <a:rPr lang="en-US" dirty="0"/>
              <a:t>Drill development wells</a:t>
            </a:r>
          </a:p>
          <a:p>
            <a:r>
              <a:rPr lang="en-US" dirty="0"/>
              <a:t>“Prove Up” the property – determine the reserves and the value</a:t>
            </a:r>
          </a:p>
          <a:p>
            <a:r>
              <a:rPr lang="en-US" dirty="0"/>
              <a:t>An independent petroleum engineering firm provides a “reserve report”</a:t>
            </a:r>
          </a:p>
          <a:p>
            <a:r>
              <a:rPr lang="en-US" dirty="0"/>
              <a:t>Reserve report provides an assumption on how much oil can be economically produced at forecasted prices and with certain assumptions such as how fast the wells will decline etc.</a:t>
            </a:r>
          </a:p>
          <a:p>
            <a:r>
              <a:rPr lang="en-US" dirty="0"/>
              <a:t>Value is the NPV or Net Present Value of the forecasted cash flows.</a:t>
            </a:r>
          </a:p>
          <a:p>
            <a:r>
              <a:rPr lang="en-US" dirty="0"/>
              <a:t>The company can either produce the field, sell the field, or enter into a joint interest agreement to partner with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3125-202E-EC41-9E1C-A2743D31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have this property in hand.  What do you do with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94CE-CCDD-854A-9CF5-4AEB1A2EAE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proved reserves – those with a 90% probability of being economically produced are put on your balance sheet as assets.</a:t>
            </a:r>
          </a:p>
          <a:p>
            <a:r>
              <a:rPr lang="en-US" dirty="0"/>
              <a:t>If you are a small company, you will need need capital to produce it.</a:t>
            </a:r>
          </a:p>
          <a:p>
            <a:pPr lvl="1"/>
            <a:r>
              <a:rPr lang="en-US" dirty="0"/>
              <a:t>Debt markets</a:t>
            </a:r>
          </a:p>
          <a:p>
            <a:pPr lvl="1"/>
            <a:r>
              <a:rPr lang="en-US" dirty="0"/>
              <a:t>Equity markets – IPOs</a:t>
            </a:r>
          </a:p>
          <a:p>
            <a:pPr lvl="1"/>
            <a:r>
              <a:rPr lang="en-US" dirty="0"/>
              <a:t>Partners</a:t>
            </a:r>
          </a:p>
          <a:p>
            <a:r>
              <a:rPr lang="en-US" dirty="0"/>
              <a:t>Ultimately that property is either produced, held for the future, or sold.</a:t>
            </a:r>
          </a:p>
        </p:txBody>
      </p:sp>
    </p:spTree>
    <p:extLst>
      <p:ext uri="{BB962C8B-B14F-4D97-AF65-F5344CB8AC3E}">
        <p14:creationId xmlns:p14="http://schemas.microsoft.com/office/powerpoint/2010/main" val="20818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2721-F258-8E4D-89A0-9722D02D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E5E9-7F4B-D44C-BFC4-BA0F900EA5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39" y="1849057"/>
            <a:ext cx="5341623" cy="4545685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/>
              <a:t>If its produced, it’s the proved reserves on the balance sheet.</a:t>
            </a:r>
          </a:p>
          <a:p>
            <a:pPr lvl="1"/>
            <a:r>
              <a:rPr lang="en-US" sz="1200" dirty="0"/>
              <a:t>Public companies – 10K (PV10)</a:t>
            </a:r>
          </a:p>
          <a:p>
            <a:pPr lvl="1"/>
            <a:r>
              <a:rPr lang="en-US" sz="1200" dirty="0"/>
              <a:t>Private companies or entrepreneurs – difficult to find</a:t>
            </a:r>
          </a:p>
          <a:p>
            <a:r>
              <a:rPr lang="en-US" sz="1400" dirty="0"/>
              <a:t>If its sold – it’s the transaction price</a:t>
            </a:r>
          </a:p>
          <a:p>
            <a:pPr lvl="1"/>
            <a:r>
              <a:rPr lang="en-US" sz="1200" dirty="0"/>
              <a:t>A little easier to find</a:t>
            </a:r>
          </a:p>
          <a:p>
            <a:pPr lvl="1"/>
            <a:r>
              <a:rPr lang="en-US" sz="1200" dirty="0"/>
              <a:t>Oil and Gas Investor Magazine</a:t>
            </a:r>
          </a:p>
          <a:p>
            <a:pPr lvl="1"/>
            <a:r>
              <a:rPr lang="en-US" sz="1200" dirty="0"/>
              <a:t>Investment bank and analyst reports</a:t>
            </a:r>
          </a:p>
          <a:p>
            <a:pPr lvl="1"/>
            <a:r>
              <a:rPr lang="en-US" sz="1200" dirty="0" err="1"/>
              <a:t>DrillingInfo</a:t>
            </a:r>
            <a:r>
              <a:rPr lang="en-US" sz="1200" dirty="0"/>
              <a:t> service</a:t>
            </a:r>
          </a:p>
          <a:p>
            <a:pPr lvl="1"/>
            <a:r>
              <a:rPr lang="en-US" sz="1200" dirty="0"/>
              <a:t>Bloomberg</a:t>
            </a:r>
          </a:p>
          <a:p>
            <a:pPr lvl="1"/>
            <a:r>
              <a:rPr lang="en-US" sz="1200" dirty="0"/>
              <a:t>Thomson Reuters </a:t>
            </a:r>
            <a:r>
              <a:rPr lang="en-US" sz="1200" dirty="0" err="1"/>
              <a:t>Eikon</a:t>
            </a:r>
            <a:endParaRPr lang="en-US" sz="1200" dirty="0"/>
          </a:p>
          <a:p>
            <a:pPr lvl="1"/>
            <a:r>
              <a:rPr lang="en-US" sz="1200" dirty="0"/>
              <a:t>Google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4391B2-D195-2441-9B70-E0EBAD5E0424}"/>
              </a:ext>
            </a:extLst>
          </p:cNvPr>
          <p:cNvSpPr txBox="1">
            <a:spLocks/>
          </p:cNvSpPr>
          <p:nvPr/>
        </p:nvSpPr>
        <p:spPr>
          <a:xfrm>
            <a:off x="5765369" y="1762124"/>
            <a:ext cx="5341623" cy="4545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its neither – look for comparable transactions</a:t>
            </a:r>
          </a:p>
          <a:p>
            <a:pPr lvl="1"/>
            <a:r>
              <a:rPr lang="en-US" dirty="0"/>
              <a:t>Same commodity</a:t>
            </a:r>
          </a:p>
          <a:p>
            <a:pPr lvl="1"/>
            <a:r>
              <a:rPr lang="en-US" dirty="0"/>
              <a:t>Same basin</a:t>
            </a:r>
          </a:p>
          <a:p>
            <a:pPr lvl="1"/>
            <a:r>
              <a:rPr lang="en-US" dirty="0"/>
              <a:t>Same county</a:t>
            </a:r>
          </a:p>
          <a:p>
            <a:pPr lvl="1"/>
            <a:r>
              <a:rPr lang="en-US" dirty="0"/>
              <a:t>Same acreage</a:t>
            </a:r>
          </a:p>
          <a:p>
            <a:pPr lvl="1"/>
            <a:r>
              <a:rPr lang="en-US" dirty="0"/>
              <a:t>Within the same year</a:t>
            </a:r>
          </a:p>
          <a:p>
            <a:pPr lvl="1"/>
            <a:r>
              <a:rPr lang="en-US" dirty="0"/>
              <a:t>Other similarities</a:t>
            </a:r>
          </a:p>
          <a:p>
            <a:pPr lvl="1"/>
            <a:r>
              <a:rPr lang="en-US" dirty="0"/>
              <a:t>Look through the same basic sources</a:t>
            </a:r>
          </a:p>
        </p:txBody>
      </p:sp>
    </p:spTree>
    <p:extLst>
      <p:ext uri="{BB962C8B-B14F-4D97-AF65-F5344CB8AC3E}">
        <p14:creationId xmlns:p14="http://schemas.microsoft.com/office/powerpoint/2010/main" val="1644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C00-6184-7B4C-B8C4-F3C1D68E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players in the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1145-092B-3640-9B42-A2C0F5BC3C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Public companies</a:t>
            </a:r>
          </a:p>
          <a:p>
            <a:pPr lvl="1"/>
            <a:r>
              <a:rPr lang="en-US" dirty="0"/>
              <a:t>Pioneer</a:t>
            </a:r>
          </a:p>
          <a:p>
            <a:pPr lvl="1"/>
            <a:r>
              <a:rPr lang="en-US" dirty="0"/>
              <a:t>Anadarko,</a:t>
            </a:r>
          </a:p>
          <a:p>
            <a:pPr lvl="1"/>
            <a:r>
              <a:rPr lang="en-US" dirty="0"/>
              <a:t>ExxonMobil</a:t>
            </a:r>
          </a:p>
          <a:p>
            <a:r>
              <a:rPr lang="en-US" dirty="0"/>
              <a:t>Private Equity Backed Companies</a:t>
            </a:r>
          </a:p>
          <a:p>
            <a:pPr lvl="1"/>
            <a:r>
              <a:rPr lang="en-US" dirty="0"/>
              <a:t>NGP (sponsor)</a:t>
            </a:r>
          </a:p>
          <a:p>
            <a:pPr lvl="1"/>
            <a:r>
              <a:rPr lang="en-US" dirty="0" err="1"/>
              <a:t>Encap</a:t>
            </a:r>
            <a:r>
              <a:rPr lang="en-US" dirty="0"/>
              <a:t> (sponsor)</a:t>
            </a:r>
          </a:p>
          <a:p>
            <a:r>
              <a:rPr lang="en-US" dirty="0"/>
              <a:t>Private companies</a:t>
            </a:r>
          </a:p>
        </p:txBody>
      </p:sp>
    </p:spTree>
    <p:extLst>
      <p:ext uri="{BB962C8B-B14F-4D97-AF65-F5344CB8AC3E}">
        <p14:creationId xmlns:p14="http://schemas.microsoft.com/office/powerpoint/2010/main" val="18530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MU May 2018">
      <a:dk1>
        <a:sysClr val="windowText" lastClr="000000"/>
      </a:dk1>
      <a:lt1>
        <a:sysClr val="window" lastClr="FFFFFF"/>
      </a:lt1>
      <a:dk2>
        <a:srgbClr val="0076D8"/>
      </a:dk2>
      <a:lt2>
        <a:srgbClr val="CDCFCE"/>
      </a:lt2>
      <a:accent1>
        <a:srgbClr val="354C97"/>
      </a:accent1>
      <a:accent2>
        <a:srgbClr val="860000"/>
      </a:accent2>
      <a:accent3>
        <a:srgbClr val="E2D8B9"/>
      </a:accent3>
      <a:accent4>
        <a:srgbClr val="EFB615"/>
      </a:accent4>
      <a:accent5>
        <a:srgbClr val="457E28"/>
      </a:accent5>
      <a:accent6>
        <a:srgbClr val="66695B"/>
      </a:accent6>
      <a:hlink>
        <a:srgbClr val="219BFF"/>
      </a:hlink>
      <a:folHlink>
        <a:srgbClr val="CC0000"/>
      </a:folHlink>
    </a:clrScheme>
    <a:fontScheme name="P-T 2018">
      <a:majorFont>
        <a:latin typeface="Palatino Linotype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29478</TotalTime>
  <Words>851</Words>
  <Application>Microsoft Macintosh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LT Std</vt:lpstr>
      <vt:lpstr>Palatino Linotype</vt:lpstr>
      <vt:lpstr>Trebuchet MS</vt:lpstr>
      <vt:lpstr>Office Theme</vt:lpstr>
      <vt:lpstr>Maguire Energy Institute</vt:lpstr>
      <vt:lpstr>Topics for Discussion</vt:lpstr>
      <vt:lpstr>North American Oil Markets</vt:lpstr>
      <vt:lpstr>North American Oil Markets</vt:lpstr>
      <vt:lpstr>Oil Prices</vt:lpstr>
      <vt:lpstr>How do oil companies create value?</vt:lpstr>
      <vt:lpstr>You have this property in hand.  What do you do with it?</vt:lpstr>
      <vt:lpstr>So what is the value?</vt:lpstr>
      <vt:lpstr>Three players in the markets</vt:lpstr>
      <vt:lpstr>Strategies Prior to 2017</vt:lpstr>
      <vt:lpstr>Post 2017 – IPO Market Closed</vt:lpstr>
      <vt:lpstr>Royalties</vt:lpstr>
      <vt:lpstr>Valuing Royalties</vt:lpstr>
      <vt:lpstr>Ways to Calculate Royalty Information</vt:lpstr>
      <vt:lpstr>Ways to Calculate Roylaty Information</vt:lpstr>
      <vt:lpstr>Example</vt:lpstr>
      <vt:lpstr>Implication for Development Purposes</vt:lpstr>
    </vt:vector>
  </TitlesOfParts>
  <Company>Southern Methodist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O'Berg, Gary</dc:creator>
  <cp:lastModifiedBy>WIlliam Bullock</cp:lastModifiedBy>
  <cp:revision>278</cp:revision>
  <cp:lastPrinted>2018-04-10T16:11:24Z</cp:lastPrinted>
  <dcterms:created xsi:type="dcterms:W3CDTF">2016-06-08T17:45:18Z</dcterms:created>
  <dcterms:modified xsi:type="dcterms:W3CDTF">2018-11-09T15:55:18Z</dcterms:modified>
</cp:coreProperties>
</file>