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4"/>
  </p:sldMasterIdLst>
  <p:notesMasterIdLst>
    <p:notesMasterId r:id="rId11"/>
  </p:notesMasterIdLst>
  <p:handoutMasterIdLst>
    <p:handoutMasterId r:id="rId12"/>
  </p:handoutMasterIdLst>
  <p:sldIdLst>
    <p:sldId id="857" r:id="rId5"/>
    <p:sldId id="1018" r:id="rId6"/>
    <p:sldId id="993" r:id="rId7"/>
    <p:sldId id="943" r:id="rId8"/>
    <p:sldId id="1019" r:id="rId9"/>
    <p:sldId id="932" r:id="rId10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">
          <p15:clr>
            <a:srgbClr val="A4A3A4"/>
          </p15:clr>
        </p15:guide>
        <p15:guide id="2" orient="horz" pos="1788">
          <p15:clr>
            <a:srgbClr val="A4A3A4"/>
          </p15:clr>
        </p15:guide>
        <p15:guide id="3" orient="horz" pos="1606">
          <p15:clr>
            <a:srgbClr val="A4A3A4"/>
          </p15:clr>
        </p15:guide>
        <p15:guide id="4" pos="7314">
          <p15:clr>
            <a:srgbClr val="A4A3A4"/>
          </p15:clr>
        </p15:guide>
        <p15:guide id="5" pos="54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25A"/>
    <a:srgbClr val="EF4044"/>
    <a:srgbClr val="936D7D"/>
    <a:srgbClr val="F47521"/>
    <a:srgbClr val="1870B8"/>
    <a:srgbClr val="FFFFFF"/>
    <a:srgbClr val="58595B"/>
    <a:srgbClr val="FBB034"/>
    <a:srgbClr val="72BF44"/>
    <a:srgbClr val="5DA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0720" autoAdjust="0"/>
  </p:normalViewPr>
  <p:slideViewPr>
    <p:cSldViewPr snapToGrid="0">
      <p:cViewPr varScale="1">
        <p:scale>
          <a:sx n="98" d="100"/>
          <a:sy n="98" d="100"/>
        </p:scale>
        <p:origin x="52" y="140"/>
      </p:cViewPr>
      <p:guideLst>
        <p:guide orient="horz" pos="364"/>
        <p:guide orient="horz" pos="1788"/>
        <p:guide orient="horz" pos="1606"/>
        <p:guide pos="7314"/>
        <p:guide pos="54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-1400"/>
    </p:cViewPr>
  </p:sorterViewPr>
  <p:notesViewPr>
    <p:cSldViewPr snapToGrid="0">
      <p:cViewPr>
        <p:scale>
          <a:sx n="66" d="100"/>
          <a:sy n="66" d="100"/>
        </p:scale>
        <p:origin x="2744" y="124"/>
      </p:cViewPr>
      <p:guideLst>
        <p:guide orient="horz" pos="2928"/>
        <p:guide pos="2208"/>
      </p:guideLst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3DC34-1DD9-4C93-8376-67EBAF86F18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AD2C6-04B1-4430-BD9D-0E1BC3A49F27}">
      <dgm:prSet custT="1"/>
      <dgm:spPr/>
      <dgm:t>
        <a:bodyPr/>
        <a:lstStyle/>
        <a:p>
          <a:pPr rtl="0"/>
          <a:r>
            <a:rPr lang="en-US" sz="2000" dirty="0"/>
            <a:t>Predictive Modeling</a:t>
          </a:r>
        </a:p>
      </dgm:t>
    </dgm:pt>
    <dgm:pt modelId="{FECC7DE6-825C-4682-83C9-735D1E91BA93}" type="parTrans" cxnId="{BEBA0745-817A-447D-90FC-B4D1A715BABF}">
      <dgm:prSet/>
      <dgm:spPr/>
      <dgm:t>
        <a:bodyPr/>
        <a:lstStyle/>
        <a:p>
          <a:endParaRPr lang="en-US"/>
        </a:p>
      </dgm:t>
    </dgm:pt>
    <dgm:pt modelId="{59F8F6ED-E3E4-4FEB-A673-89E787D685D1}" type="sibTrans" cxnId="{BEBA0745-817A-447D-90FC-B4D1A715BABF}">
      <dgm:prSet/>
      <dgm:spPr/>
      <dgm:t>
        <a:bodyPr/>
        <a:lstStyle/>
        <a:p>
          <a:endParaRPr lang="en-US"/>
        </a:p>
      </dgm:t>
    </dgm:pt>
    <dgm:pt modelId="{791F60E4-C2B6-4F0D-9DAC-000CF8F034C6}" type="pres">
      <dgm:prSet presAssocID="{1723DC34-1DD9-4C93-8376-67EBAF86F1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B5AD94-E2B8-48C3-9097-2C5EC7929E0E}" type="pres">
      <dgm:prSet presAssocID="{A23AD2C6-04B1-4430-BD9D-0E1BC3A49F27}" presName="root" presStyleCnt="0"/>
      <dgm:spPr/>
    </dgm:pt>
    <dgm:pt modelId="{607D10AC-B1C8-496A-B814-06A40FDBC7FF}" type="pres">
      <dgm:prSet presAssocID="{A23AD2C6-04B1-4430-BD9D-0E1BC3A49F27}" presName="rootComposite" presStyleCnt="0"/>
      <dgm:spPr/>
    </dgm:pt>
    <dgm:pt modelId="{233FC227-0B01-4739-B2E4-E0C65832A98E}" type="pres">
      <dgm:prSet presAssocID="{A23AD2C6-04B1-4430-BD9D-0E1BC3A49F27}" presName="rootText" presStyleLbl="node1" presStyleIdx="0" presStyleCnt="1" custScaleX="108820" custLinFactNeighborX="35064" custLinFactNeighborY="73841"/>
      <dgm:spPr/>
    </dgm:pt>
    <dgm:pt modelId="{9514EAC9-40EA-45F4-B4E1-55A2242DA8DA}" type="pres">
      <dgm:prSet presAssocID="{A23AD2C6-04B1-4430-BD9D-0E1BC3A49F27}" presName="rootConnector" presStyleLbl="node1" presStyleIdx="0" presStyleCnt="1"/>
      <dgm:spPr/>
    </dgm:pt>
    <dgm:pt modelId="{0C8177E0-B215-4D18-9652-E9B9A840E97A}" type="pres">
      <dgm:prSet presAssocID="{A23AD2C6-04B1-4430-BD9D-0E1BC3A49F27}" presName="childShape" presStyleCnt="0"/>
      <dgm:spPr/>
    </dgm:pt>
  </dgm:ptLst>
  <dgm:cxnLst>
    <dgm:cxn modelId="{3CB20B1E-8D9F-42D2-865C-8B089A28747D}" type="presOf" srcId="{1723DC34-1DD9-4C93-8376-67EBAF86F18B}" destId="{791F60E4-C2B6-4F0D-9DAC-000CF8F034C6}" srcOrd="0" destOrd="0" presId="urn:microsoft.com/office/officeart/2005/8/layout/hierarchy3"/>
    <dgm:cxn modelId="{BEBA0745-817A-447D-90FC-B4D1A715BABF}" srcId="{1723DC34-1DD9-4C93-8376-67EBAF86F18B}" destId="{A23AD2C6-04B1-4430-BD9D-0E1BC3A49F27}" srcOrd="0" destOrd="0" parTransId="{FECC7DE6-825C-4682-83C9-735D1E91BA93}" sibTransId="{59F8F6ED-E3E4-4FEB-A673-89E787D685D1}"/>
    <dgm:cxn modelId="{55849888-3E18-4635-8799-D4060A72B57C}" type="presOf" srcId="{A23AD2C6-04B1-4430-BD9D-0E1BC3A49F27}" destId="{9514EAC9-40EA-45F4-B4E1-55A2242DA8DA}" srcOrd="1" destOrd="0" presId="urn:microsoft.com/office/officeart/2005/8/layout/hierarchy3"/>
    <dgm:cxn modelId="{A07914D9-D55E-45D5-9F3A-D44E6D7A0A75}" type="presOf" srcId="{A23AD2C6-04B1-4430-BD9D-0E1BC3A49F27}" destId="{233FC227-0B01-4739-B2E4-E0C65832A98E}" srcOrd="0" destOrd="0" presId="urn:microsoft.com/office/officeart/2005/8/layout/hierarchy3"/>
    <dgm:cxn modelId="{AD02DFA8-86F7-4849-98AD-D167B407C054}" type="presParOf" srcId="{791F60E4-C2B6-4F0D-9DAC-000CF8F034C6}" destId="{CDB5AD94-E2B8-48C3-9097-2C5EC7929E0E}" srcOrd="0" destOrd="0" presId="urn:microsoft.com/office/officeart/2005/8/layout/hierarchy3"/>
    <dgm:cxn modelId="{ED595E2B-4F94-40CF-A79A-97BC452BD27E}" type="presParOf" srcId="{CDB5AD94-E2B8-48C3-9097-2C5EC7929E0E}" destId="{607D10AC-B1C8-496A-B814-06A40FDBC7FF}" srcOrd="0" destOrd="0" presId="urn:microsoft.com/office/officeart/2005/8/layout/hierarchy3"/>
    <dgm:cxn modelId="{851CD978-B069-43AF-8774-31045A0EF782}" type="presParOf" srcId="{607D10AC-B1C8-496A-B814-06A40FDBC7FF}" destId="{233FC227-0B01-4739-B2E4-E0C65832A98E}" srcOrd="0" destOrd="0" presId="urn:microsoft.com/office/officeart/2005/8/layout/hierarchy3"/>
    <dgm:cxn modelId="{4F9F4331-AB24-4605-80AB-88AFF0669F95}" type="presParOf" srcId="{607D10AC-B1C8-496A-B814-06A40FDBC7FF}" destId="{9514EAC9-40EA-45F4-B4E1-55A2242DA8DA}" srcOrd="1" destOrd="0" presId="urn:microsoft.com/office/officeart/2005/8/layout/hierarchy3"/>
    <dgm:cxn modelId="{6DE6993F-494F-4962-9FAF-2B7E9590E4B5}" type="presParOf" srcId="{CDB5AD94-E2B8-48C3-9097-2C5EC7929E0E}" destId="{0C8177E0-B215-4D18-9652-E9B9A840E9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3DC34-1DD9-4C93-8376-67EBAF86F18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AD2C6-04B1-4430-BD9D-0E1BC3A49F27}">
      <dgm:prSet/>
      <dgm:spPr/>
      <dgm:t>
        <a:bodyPr/>
        <a:lstStyle/>
        <a:p>
          <a:pPr rtl="0"/>
          <a:r>
            <a:rPr lang="en-US" dirty="0"/>
            <a:t>Target Analytics Affluence</a:t>
          </a:r>
        </a:p>
      </dgm:t>
    </dgm:pt>
    <dgm:pt modelId="{FECC7DE6-825C-4682-83C9-735D1E91BA93}" type="parTrans" cxnId="{BEBA0745-817A-447D-90FC-B4D1A715BABF}">
      <dgm:prSet/>
      <dgm:spPr/>
      <dgm:t>
        <a:bodyPr/>
        <a:lstStyle/>
        <a:p>
          <a:endParaRPr lang="en-US"/>
        </a:p>
      </dgm:t>
    </dgm:pt>
    <dgm:pt modelId="{59F8F6ED-E3E4-4FEB-A673-89E787D685D1}" type="sibTrans" cxnId="{BEBA0745-817A-447D-90FC-B4D1A715BABF}">
      <dgm:prSet/>
      <dgm:spPr/>
      <dgm:t>
        <a:bodyPr/>
        <a:lstStyle/>
        <a:p>
          <a:endParaRPr lang="en-US"/>
        </a:p>
      </dgm:t>
    </dgm:pt>
    <dgm:pt modelId="{791F60E4-C2B6-4F0D-9DAC-000CF8F034C6}" type="pres">
      <dgm:prSet presAssocID="{1723DC34-1DD9-4C93-8376-67EBAF86F1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B5AD94-E2B8-48C3-9097-2C5EC7929E0E}" type="pres">
      <dgm:prSet presAssocID="{A23AD2C6-04B1-4430-BD9D-0E1BC3A49F27}" presName="root" presStyleCnt="0"/>
      <dgm:spPr/>
    </dgm:pt>
    <dgm:pt modelId="{607D10AC-B1C8-496A-B814-06A40FDBC7FF}" type="pres">
      <dgm:prSet presAssocID="{A23AD2C6-04B1-4430-BD9D-0E1BC3A49F27}" presName="rootComposite" presStyleCnt="0"/>
      <dgm:spPr/>
    </dgm:pt>
    <dgm:pt modelId="{233FC227-0B01-4739-B2E4-E0C65832A98E}" type="pres">
      <dgm:prSet presAssocID="{A23AD2C6-04B1-4430-BD9D-0E1BC3A49F27}" presName="rootText" presStyleLbl="node1" presStyleIdx="0" presStyleCnt="1" custScaleX="132268" custLinFactX="119434" custLinFactNeighborX="200000" custLinFactNeighborY="57863"/>
      <dgm:spPr/>
    </dgm:pt>
    <dgm:pt modelId="{9514EAC9-40EA-45F4-B4E1-55A2242DA8DA}" type="pres">
      <dgm:prSet presAssocID="{A23AD2C6-04B1-4430-BD9D-0E1BC3A49F27}" presName="rootConnector" presStyleLbl="node1" presStyleIdx="0" presStyleCnt="1"/>
      <dgm:spPr/>
    </dgm:pt>
    <dgm:pt modelId="{0C8177E0-B215-4D18-9652-E9B9A840E97A}" type="pres">
      <dgm:prSet presAssocID="{A23AD2C6-04B1-4430-BD9D-0E1BC3A49F27}" presName="childShape" presStyleCnt="0"/>
      <dgm:spPr/>
    </dgm:pt>
  </dgm:ptLst>
  <dgm:cxnLst>
    <dgm:cxn modelId="{DBA61E02-5666-4CBA-98EA-CD7E361E8FC0}" type="presOf" srcId="{A23AD2C6-04B1-4430-BD9D-0E1BC3A49F27}" destId="{233FC227-0B01-4739-B2E4-E0C65832A98E}" srcOrd="0" destOrd="0" presId="urn:microsoft.com/office/officeart/2005/8/layout/hierarchy3"/>
    <dgm:cxn modelId="{BEBA0745-817A-447D-90FC-B4D1A715BABF}" srcId="{1723DC34-1DD9-4C93-8376-67EBAF86F18B}" destId="{A23AD2C6-04B1-4430-BD9D-0E1BC3A49F27}" srcOrd="0" destOrd="0" parTransId="{FECC7DE6-825C-4682-83C9-735D1E91BA93}" sibTransId="{59F8F6ED-E3E4-4FEB-A673-89E787D685D1}"/>
    <dgm:cxn modelId="{A5E0FD50-5C56-49AE-B925-80F736D81AB0}" type="presOf" srcId="{1723DC34-1DD9-4C93-8376-67EBAF86F18B}" destId="{791F60E4-C2B6-4F0D-9DAC-000CF8F034C6}" srcOrd="0" destOrd="0" presId="urn:microsoft.com/office/officeart/2005/8/layout/hierarchy3"/>
    <dgm:cxn modelId="{E71D4C91-BD51-4F8F-93E2-6F586950CCB8}" type="presOf" srcId="{A23AD2C6-04B1-4430-BD9D-0E1BC3A49F27}" destId="{9514EAC9-40EA-45F4-B4E1-55A2242DA8DA}" srcOrd="1" destOrd="0" presId="urn:microsoft.com/office/officeart/2005/8/layout/hierarchy3"/>
    <dgm:cxn modelId="{D8FEF392-BD16-4462-9910-95602524B3C6}" type="presParOf" srcId="{791F60E4-C2B6-4F0D-9DAC-000CF8F034C6}" destId="{CDB5AD94-E2B8-48C3-9097-2C5EC7929E0E}" srcOrd="0" destOrd="0" presId="urn:microsoft.com/office/officeart/2005/8/layout/hierarchy3"/>
    <dgm:cxn modelId="{46C104CF-E605-41E6-BE3F-F3E0A1F87130}" type="presParOf" srcId="{CDB5AD94-E2B8-48C3-9097-2C5EC7929E0E}" destId="{607D10AC-B1C8-496A-B814-06A40FDBC7FF}" srcOrd="0" destOrd="0" presId="urn:microsoft.com/office/officeart/2005/8/layout/hierarchy3"/>
    <dgm:cxn modelId="{6A8145A9-BAC3-4B29-A254-E0292769CFF1}" type="presParOf" srcId="{607D10AC-B1C8-496A-B814-06A40FDBC7FF}" destId="{233FC227-0B01-4739-B2E4-E0C65832A98E}" srcOrd="0" destOrd="0" presId="urn:microsoft.com/office/officeart/2005/8/layout/hierarchy3"/>
    <dgm:cxn modelId="{7B2D4E76-74F2-4430-B49B-FBE7E202DEE5}" type="presParOf" srcId="{607D10AC-B1C8-496A-B814-06A40FDBC7FF}" destId="{9514EAC9-40EA-45F4-B4E1-55A2242DA8DA}" srcOrd="1" destOrd="0" presId="urn:microsoft.com/office/officeart/2005/8/layout/hierarchy3"/>
    <dgm:cxn modelId="{6D94D39A-FD8C-4000-BA64-1E45D1EDFD8E}" type="presParOf" srcId="{CDB5AD94-E2B8-48C3-9097-2C5EC7929E0E}" destId="{0C8177E0-B215-4D18-9652-E9B9A840E9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23DC34-1DD9-4C93-8376-67EBAF86F18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AD2C6-04B1-4430-BD9D-0E1BC3A49F27}">
      <dgm:prSet custT="1"/>
      <dgm:spPr/>
      <dgm:t>
        <a:bodyPr/>
        <a:lstStyle/>
        <a:p>
          <a:pPr rtl="0"/>
          <a:r>
            <a:rPr lang="en-US" sz="2000" dirty="0"/>
            <a:t>Wealth Screening</a:t>
          </a:r>
        </a:p>
      </dgm:t>
    </dgm:pt>
    <dgm:pt modelId="{FECC7DE6-825C-4682-83C9-735D1E91BA93}" type="parTrans" cxnId="{BEBA0745-817A-447D-90FC-B4D1A715BABF}">
      <dgm:prSet/>
      <dgm:spPr/>
      <dgm:t>
        <a:bodyPr/>
        <a:lstStyle/>
        <a:p>
          <a:endParaRPr lang="en-US"/>
        </a:p>
      </dgm:t>
    </dgm:pt>
    <dgm:pt modelId="{59F8F6ED-E3E4-4FEB-A673-89E787D685D1}" type="sibTrans" cxnId="{BEBA0745-817A-447D-90FC-B4D1A715BABF}">
      <dgm:prSet/>
      <dgm:spPr/>
      <dgm:t>
        <a:bodyPr/>
        <a:lstStyle/>
        <a:p>
          <a:endParaRPr lang="en-US"/>
        </a:p>
      </dgm:t>
    </dgm:pt>
    <dgm:pt modelId="{791F60E4-C2B6-4F0D-9DAC-000CF8F034C6}" type="pres">
      <dgm:prSet presAssocID="{1723DC34-1DD9-4C93-8376-67EBAF86F1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B5AD94-E2B8-48C3-9097-2C5EC7929E0E}" type="pres">
      <dgm:prSet presAssocID="{A23AD2C6-04B1-4430-BD9D-0E1BC3A49F27}" presName="root" presStyleCnt="0"/>
      <dgm:spPr/>
    </dgm:pt>
    <dgm:pt modelId="{607D10AC-B1C8-496A-B814-06A40FDBC7FF}" type="pres">
      <dgm:prSet presAssocID="{A23AD2C6-04B1-4430-BD9D-0E1BC3A49F27}" presName="rootComposite" presStyleCnt="0"/>
      <dgm:spPr/>
    </dgm:pt>
    <dgm:pt modelId="{233FC227-0B01-4739-B2E4-E0C65832A98E}" type="pres">
      <dgm:prSet presAssocID="{A23AD2C6-04B1-4430-BD9D-0E1BC3A49F27}" presName="rootText" presStyleLbl="node1" presStyleIdx="0" presStyleCnt="1" custScaleX="108820" custLinFactNeighborX="2494" custLinFactNeighborY="-651"/>
      <dgm:spPr/>
    </dgm:pt>
    <dgm:pt modelId="{9514EAC9-40EA-45F4-B4E1-55A2242DA8DA}" type="pres">
      <dgm:prSet presAssocID="{A23AD2C6-04B1-4430-BD9D-0E1BC3A49F27}" presName="rootConnector" presStyleLbl="node1" presStyleIdx="0" presStyleCnt="1"/>
      <dgm:spPr/>
    </dgm:pt>
    <dgm:pt modelId="{0C8177E0-B215-4D18-9652-E9B9A840E97A}" type="pres">
      <dgm:prSet presAssocID="{A23AD2C6-04B1-4430-BD9D-0E1BC3A49F27}" presName="childShape" presStyleCnt="0"/>
      <dgm:spPr/>
    </dgm:pt>
  </dgm:ptLst>
  <dgm:cxnLst>
    <dgm:cxn modelId="{C3984A0B-8B5F-4E6E-A33F-57D795463BDD}" type="presOf" srcId="{A23AD2C6-04B1-4430-BD9D-0E1BC3A49F27}" destId="{233FC227-0B01-4739-B2E4-E0C65832A98E}" srcOrd="0" destOrd="0" presId="urn:microsoft.com/office/officeart/2005/8/layout/hierarchy3"/>
    <dgm:cxn modelId="{A5A27413-B6B4-4F91-9B7D-F6A03922DABE}" type="presOf" srcId="{1723DC34-1DD9-4C93-8376-67EBAF86F18B}" destId="{791F60E4-C2B6-4F0D-9DAC-000CF8F034C6}" srcOrd="0" destOrd="0" presId="urn:microsoft.com/office/officeart/2005/8/layout/hierarchy3"/>
    <dgm:cxn modelId="{BEBA0745-817A-447D-90FC-B4D1A715BABF}" srcId="{1723DC34-1DD9-4C93-8376-67EBAF86F18B}" destId="{A23AD2C6-04B1-4430-BD9D-0E1BC3A49F27}" srcOrd="0" destOrd="0" parTransId="{FECC7DE6-825C-4682-83C9-735D1E91BA93}" sibTransId="{59F8F6ED-E3E4-4FEB-A673-89E787D685D1}"/>
    <dgm:cxn modelId="{EABA67FC-3366-4107-AC29-CDDDA8FE0473}" type="presOf" srcId="{A23AD2C6-04B1-4430-BD9D-0E1BC3A49F27}" destId="{9514EAC9-40EA-45F4-B4E1-55A2242DA8DA}" srcOrd="1" destOrd="0" presId="urn:microsoft.com/office/officeart/2005/8/layout/hierarchy3"/>
    <dgm:cxn modelId="{3418D1A8-9C5C-4D3E-91E0-C395BDE90082}" type="presParOf" srcId="{791F60E4-C2B6-4F0D-9DAC-000CF8F034C6}" destId="{CDB5AD94-E2B8-48C3-9097-2C5EC7929E0E}" srcOrd="0" destOrd="0" presId="urn:microsoft.com/office/officeart/2005/8/layout/hierarchy3"/>
    <dgm:cxn modelId="{274C4F9E-7B1A-40E6-B3EB-3B470DB6DF63}" type="presParOf" srcId="{CDB5AD94-E2B8-48C3-9097-2C5EC7929E0E}" destId="{607D10AC-B1C8-496A-B814-06A40FDBC7FF}" srcOrd="0" destOrd="0" presId="urn:microsoft.com/office/officeart/2005/8/layout/hierarchy3"/>
    <dgm:cxn modelId="{A889B2D3-0E16-48DF-9ECF-93422E1326FB}" type="presParOf" srcId="{607D10AC-B1C8-496A-B814-06A40FDBC7FF}" destId="{233FC227-0B01-4739-B2E4-E0C65832A98E}" srcOrd="0" destOrd="0" presId="urn:microsoft.com/office/officeart/2005/8/layout/hierarchy3"/>
    <dgm:cxn modelId="{95C66183-CB8B-406A-A044-2903F5E690B0}" type="presParOf" srcId="{607D10AC-B1C8-496A-B814-06A40FDBC7FF}" destId="{9514EAC9-40EA-45F4-B4E1-55A2242DA8DA}" srcOrd="1" destOrd="0" presId="urn:microsoft.com/office/officeart/2005/8/layout/hierarchy3"/>
    <dgm:cxn modelId="{D8677226-F485-459B-B136-F2173681F001}" type="presParOf" srcId="{CDB5AD94-E2B8-48C3-9097-2C5EC7929E0E}" destId="{0C8177E0-B215-4D18-9652-E9B9A840E9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FC227-0B01-4739-B2E4-E0C65832A98E}">
      <dsp:nvSpPr>
        <dsp:cNvPr id="0" name=""/>
        <dsp:cNvSpPr/>
      </dsp:nvSpPr>
      <dsp:spPr>
        <a:xfrm>
          <a:off x="5" y="8503"/>
          <a:ext cx="1421014" cy="652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Predictive Modeling</a:t>
          </a:r>
        </a:p>
      </dsp:txBody>
      <dsp:txXfrm>
        <a:off x="19128" y="27626"/>
        <a:ext cx="1382768" cy="614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FC227-0B01-4739-B2E4-E0C65832A98E}">
      <dsp:nvSpPr>
        <dsp:cNvPr id="0" name=""/>
        <dsp:cNvSpPr/>
      </dsp:nvSpPr>
      <dsp:spPr>
        <a:xfrm>
          <a:off x="103323" y="284"/>
          <a:ext cx="1748949" cy="661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Target Analytics Affluence</a:t>
          </a:r>
        </a:p>
      </dsp:txBody>
      <dsp:txXfrm>
        <a:off x="122687" y="19648"/>
        <a:ext cx="1710221" cy="622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FC227-0B01-4739-B2E4-E0C65832A98E}">
      <dsp:nvSpPr>
        <dsp:cNvPr id="0" name=""/>
        <dsp:cNvSpPr/>
      </dsp:nvSpPr>
      <dsp:spPr>
        <a:xfrm>
          <a:off x="5" y="1"/>
          <a:ext cx="1421014" cy="652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Wealth Screening</a:t>
          </a:r>
        </a:p>
      </dsp:txBody>
      <dsp:txXfrm>
        <a:off x="19128" y="19124"/>
        <a:ext cx="1382768" cy="61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360" y="9123546"/>
            <a:ext cx="1497704" cy="1095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Copyright </a:t>
            </a:r>
            <a:r>
              <a:rPr lang="is-I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2016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Duarte Inc. Confidential.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7731" y="9123546"/>
            <a:ext cx="108149" cy="1095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342FB9F6-3526-4818-B864-6624DDD159B3}" type="slidenum">
              <a:rPr lang="en-US" sz="700">
                <a:solidFill>
                  <a:schemeClr val="bg1">
                    <a:lumMod val="75000"/>
                  </a:schemeClr>
                </a:solidFill>
                <a:latin typeface="+mj-lt"/>
              </a:rPr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1D4F-89C0-4075-B4B3-7CBBB6C3B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50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093788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1089" y="4929028"/>
            <a:ext cx="6228222" cy="367014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360" y="9123546"/>
            <a:ext cx="130403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Copyright </a:t>
            </a:r>
            <a:r>
              <a:rPr lang="is-IS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2016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Duarte Inc. Confidential.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7752" y="9123546"/>
            <a:ext cx="78654" cy="938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342FB9F6-3526-4818-B864-6624DDD159B3}" type="slidenum">
              <a:rPr lang="en-US" sz="60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‹#›</a:t>
            </a:fld>
            <a:endParaRPr lang="en-US" sz="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874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14300" indent="-114300" algn="l" defTabSz="914400" rtl="0" eaLnBrk="1" latinLnBrk="0" hangingPunct="1">
      <a:lnSpc>
        <a:spcPct val="85000"/>
      </a:lnSpc>
      <a:spcBef>
        <a:spcPts val="800"/>
      </a:spcBef>
      <a:spcAft>
        <a:spcPts val="200"/>
      </a:spcAft>
      <a:buFont typeface="Arial" pitchFamily="34" charset="0"/>
      <a:buChar char="•"/>
      <a:defRPr sz="1200" kern="1200">
        <a:solidFill>
          <a:schemeClr val="bg1">
            <a:lumMod val="50000"/>
          </a:schemeClr>
        </a:solidFill>
        <a:latin typeface="+mj-lt"/>
        <a:ea typeface="+mn-ea"/>
        <a:cs typeface="+mn-cs"/>
      </a:defRPr>
    </a:lvl1pPr>
    <a:lvl2pPr marL="228600" indent="-114300" algn="l" defTabSz="914400" rtl="0" eaLnBrk="1" latinLnBrk="0" hangingPunct="1">
      <a:lnSpc>
        <a:spcPct val="85000"/>
      </a:lnSpc>
      <a:spcAft>
        <a:spcPts val="200"/>
      </a:spcAft>
      <a:buFont typeface="Arial" pitchFamily="34" charset="0"/>
      <a:buChar char="•"/>
      <a:defRPr sz="1100" kern="1200">
        <a:solidFill>
          <a:schemeClr val="bg1">
            <a:lumMod val="50000"/>
          </a:schemeClr>
        </a:solidFill>
        <a:latin typeface="Franklin Gothic Book" pitchFamily="34" charset="0"/>
        <a:ea typeface="+mn-ea"/>
        <a:cs typeface="+mn-cs"/>
      </a:defRPr>
    </a:lvl2pPr>
    <a:lvl3pPr marL="342900" indent="-114300" algn="l" defTabSz="914400" rtl="0" eaLnBrk="1" latinLnBrk="0" hangingPunct="1">
      <a:lnSpc>
        <a:spcPct val="85000"/>
      </a:lnSpc>
      <a:spcAft>
        <a:spcPts val="200"/>
      </a:spcAft>
      <a:buFont typeface="Arial" pitchFamily="34" charset="0"/>
      <a:buChar char="•"/>
      <a:defRPr sz="1050" kern="1200">
        <a:solidFill>
          <a:schemeClr val="bg1">
            <a:lumMod val="50000"/>
          </a:schemeClr>
        </a:solidFill>
        <a:latin typeface="Franklin Gothic Book" pitchFamily="34" charset="0"/>
        <a:ea typeface="+mn-ea"/>
        <a:cs typeface="+mn-cs"/>
      </a:defRPr>
    </a:lvl3pPr>
    <a:lvl4pPr marL="457200" indent="-114300" algn="l" defTabSz="914400" rtl="0" eaLnBrk="1" latinLnBrk="0" hangingPunct="1">
      <a:lnSpc>
        <a:spcPct val="85000"/>
      </a:lnSpc>
      <a:spcAft>
        <a:spcPts val="200"/>
      </a:spcAft>
      <a:buFont typeface="Arial" pitchFamily="34" charset="0"/>
      <a:buChar char="•"/>
      <a:defRPr sz="1000" kern="1200">
        <a:solidFill>
          <a:schemeClr val="bg1">
            <a:lumMod val="50000"/>
          </a:schemeClr>
        </a:solidFill>
        <a:latin typeface="Franklin Gothic Book" pitchFamily="34" charset="0"/>
        <a:ea typeface="+mn-ea"/>
        <a:cs typeface="+mn-cs"/>
      </a:defRPr>
    </a:lvl4pPr>
    <a:lvl5pPr marL="571500" indent="-114300" algn="l" defTabSz="914400" rtl="0" eaLnBrk="1" latinLnBrk="0" hangingPunct="1">
      <a:lnSpc>
        <a:spcPct val="85000"/>
      </a:lnSpc>
      <a:spcAft>
        <a:spcPts val="200"/>
      </a:spcAft>
      <a:buFont typeface="Arial" pitchFamily="34" charset="0"/>
      <a:buChar char="•"/>
      <a:defRPr sz="900" kern="1200">
        <a:solidFill>
          <a:schemeClr val="bg1">
            <a:lumMod val="50000"/>
          </a:schemeClr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/>
          <a:lstStyle/>
          <a:p>
            <a:fld id="{CFA37E7B-B4AE-4EC4-BDF7-E544FB643F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2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1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37" y="4948769"/>
            <a:ext cx="2404263" cy="36706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4558" y="3269067"/>
            <a:ext cx="7445375" cy="403047"/>
          </a:xfrm>
        </p:spPr>
        <p:txBody>
          <a:bodyPr/>
          <a:lstStyle>
            <a:lvl1pPr marL="347663" indent="-347663">
              <a:spcBef>
                <a:spcPts val="600"/>
              </a:spcBef>
              <a:defRPr sz="2800"/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04558" y="3787060"/>
            <a:ext cx="7445375" cy="403047"/>
          </a:xfrm>
        </p:spPr>
        <p:txBody>
          <a:bodyPr/>
          <a:lstStyle>
            <a:lvl1pPr marL="347663" indent="0">
              <a:spcBef>
                <a:spcPts val="600"/>
              </a:spcBef>
              <a:buFont typeface="Arial" panose="020B0604020202020204" pitchFamily="34" charset="0"/>
              <a:buNone/>
              <a:defRPr sz="280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46502" y="406400"/>
            <a:ext cx="8631328" cy="2733207"/>
          </a:xfrm>
        </p:spPr>
        <p:txBody>
          <a:bodyPr anchor="b" anchorCtr="0"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lang="en-US" sz="5400" kern="1200" spc="-4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9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8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457146" y="145145"/>
            <a:ext cx="11215282" cy="10550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77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786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241" y="289437"/>
            <a:ext cx="1114928" cy="11140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40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flipH="1">
            <a:off x="457146" y="145144"/>
            <a:ext cx="11215282" cy="98697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b="0" dirty="0"/>
              <a:t>Click To Add Title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081" y="1698170"/>
            <a:ext cx="11213719" cy="433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6003"/>
            <a:ext cx="12188825" cy="491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080" y="6511153"/>
            <a:ext cx="1289169" cy="1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9" r:id="rId2"/>
    <p:sldLayoutId id="2147483773" r:id="rId3"/>
    <p:sldLayoutId id="2147483771" r:id="rId4"/>
    <p:sldLayoutId id="214748377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45705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3199" b="0" i="0" kern="1200" cap="none" spc="20" baseline="0">
          <a:solidFill>
            <a:schemeClr val="tx2"/>
          </a:solidFill>
          <a:latin typeface="Arial"/>
          <a:ea typeface="HelveticaNeueLT Std Med Cn" panose="020B0606030502030204" pitchFamily="34" charset="0"/>
          <a:cs typeface="HelveticaNeueLT Std Med Cn" panose="020B0606030502030204" pitchFamily="34" charset="0"/>
        </a:defRPr>
      </a:lvl1pPr>
      <a:lvl2pPr algn="l" defTabSz="457052" rtl="0" fontAlgn="base">
        <a:spcBef>
          <a:spcPct val="0"/>
        </a:spcBef>
        <a:spcAft>
          <a:spcPct val="0"/>
        </a:spcAft>
        <a:defRPr sz="2599" b="1">
          <a:solidFill>
            <a:srgbClr val="5BAC35"/>
          </a:solidFill>
          <a:latin typeface="Arial Narrow" pitchFamily="34" charset="0"/>
        </a:defRPr>
      </a:lvl2pPr>
      <a:lvl3pPr algn="l" defTabSz="457052" rtl="0" fontAlgn="base">
        <a:spcBef>
          <a:spcPct val="0"/>
        </a:spcBef>
        <a:spcAft>
          <a:spcPct val="0"/>
        </a:spcAft>
        <a:defRPr sz="2599" b="1">
          <a:solidFill>
            <a:srgbClr val="5BAC35"/>
          </a:solidFill>
          <a:latin typeface="Arial Narrow" pitchFamily="34" charset="0"/>
        </a:defRPr>
      </a:lvl3pPr>
      <a:lvl4pPr algn="l" defTabSz="457052" rtl="0" fontAlgn="base">
        <a:spcBef>
          <a:spcPct val="0"/>
        </a:spcBef>
        <a:spcAft>
          <a:spcPct val="0"/>
        </a:spcAft>
        <a:defRPr sz="2599" b="1">
          <a:solidFill>
            <a:srgbClr val="5BAC35"/>
          </a:solidFill>
          <a:latin typeface="Arial Narrow" pitchFamily="34" charset="0"/>
        </a:defRPr>
      </a:lvl4pPr>
      <a:lvl5pPr algn="l" defTabSz="457052" rtl="0" fontAlgn="base">
        <a:spcBef>
          <a:spcPct val="0"/>
        </a:spcBef>
        <a:spcAft>
          <a:spcPct val="0"/>
        </a:spcAft>
        <a:defRPr sz="2599" b="1">
          <a:solidFill>
            <a:srgbClr val="5BAC35"/>
          </a:solidFill>
          <a:latin typeface="Arial Narrow" pitchFamily="34" charset="0"/>
        </a:defRPr>
      </a:lvl5pPr>
      <a:lvl6pPr marL="457052" algn="l" defTabSz="457052" rtl="0" fontAlgn="base">
        <a:spcBef>
          <a:spcPct val="0"/>
        </a:spcBef>
        <a:spcAft>
          <a:spcPct val="0"/>
        </a:spcAft>
        <a:defRPr sz="2599" b="1">
          <a:solidFill>
            <a:srgbClr val="5BAC35"/>
          </a:solidFill>
          <a:latin typeface="Arial Narrow" pitchFamily="34" charset="0"/>
        </a:defRPr>
      </a:lvl6pPr>
      <a:lvl7pPr marL="914103" algn="l" defTabSz="457052" rtl="0" fontAlgn="base">
        <a:spcBef>
          <a:spcPct val="0"/>
        </a:spcBef>
        <a:spcAft>
          <a:spcPct val="0"/>
        </a:spcAft>
        <a:defRPr sz="2599" b="1">
          <a:solidFill>
            <a:srgbClr val="5BAC35"/>
          </a:solidFill>
          <a:latin typeface="Arial Narrow" pitchFamily="34" charset="0"/>
        </a:defRPr>
      </a:lvl7pPr>
      <a:lvl8pPr marL="1371155" algn="l" defTabSz="457052" rtl="0" fontAlgn="base">
        <a:spcBef>
          <a:spcPct val="0"/>
        </a:spcBef>
        <a:spcAft>
          <a:spcPct val="0"/>
        </a:spcAft>
        <a:defRPr sz="2599" b="1">
          <a:solidFill>
            <a:srgbClr val="5BAC35"/>
          </a:solidFill>
          <a:latin typeface="Arial Narrow" pitchFamily="34" charset="0"/>
        </a:defRPr>
      </a:lvl8pPr>
      <a:lvl9pPr marL="1828205" algn="l" defTabSz="457052" rtl="0" fontAlgn="base">
        <a:spcBef>
          <a:spcPct val="0"/>
        </a:spcBef>
        <a:spcAft>
          <a:spcPct val="0"/>
        </a:spcAft>
        <a:defRPr sz="2599" b="1">
          <a:solidFill>
            <a:srgbClr val="5BAC35"/>
          </a:solidFill>
          <a:latin typeface="Arial Narrow" pitchFamily="34" charset="0"/>
        </a:defRPr>
      </a:lvl9pPr>
    </p:titleStyle>
    <p:bodyStyle>
      <a:lvl1pPr marL="243761" indent="-243761" algn="l" defTabSz="457052" rtl="0" fontAlgn="base">
        <a:spcBef>
          <a:spcPts val="1600"/>
        </a:spcBef>
        <a:spcAft>
          <a:spcPct val="0"/>
        </a:spcAft>
        <a:buSzPct val="90000"/>
        <a:buFontTx/>
        <a:buBlip>
          <a:blip r:embed="rId10"/>
        </a:buBlip>
        <a:defRPr sz="1999" kern="1200">
          <a:solidFill>
            <a:srgbClr val="6B6F71"/>
          </a:solidFill>
          <a:latin typeface="Arial"/>
          <a:ea typeface="+mn-ea"/>
          <a:cs typeface="Arial"/>
        </a:defRPr>
      </a:lvl1pPr>
      <a:lvl2pPr marL="487522" indent="-243761" algn="l" defTabSz="457052" rtl="0" fontAlgn="base">
        <a:spcBef>
          <a:spcPts val="300"/>
        </a:spcBef>
        <a:spcAft>
          <a:spcPct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−"/>
        <a:defRPr sz="1600" kern="1200">
          <a:solidFill>
            <a:srgbClr val="6B6F71"/>
          </a:solidFill>
          <a:latin typeface="Arial"/>
          <a:ea typeface="+mn-ea"/>
          <a:cs typeface="Arial"/>
        </a:defRPr>
      </a:lvl2pPr>
      <a:lvl3pPr marL="731283" indent="-243761" algn="l" defTabSz="457052" rtl="0" fontAlgn="base">
        <a:spcBef>
          <a:spcPts val="800"/>
        </a:spcBef>
        <a:spcAft>
          <a:spcPct val="0"/>
        </a:spcAft>
        <a:buFont typeface="Arial"/>
        <a:buChar char="•"/>
        <a:defRPr sz="2132" kern="1200">
          <a:solidFill>
            <a:srgbClr val="6B6F71"/>
          </a:solidFill>
          <a:latin typeface="Arial"/>
          <a:ea typeface="+mn-ea"/>
          <a:cs typeface="Arial"/>
        </a:defRPr>
      </a:lvl3pPr>
      <a:lvl4pPr marL="975043" indent="-243761" algn="l" defTabSz="457052" rtl="0" fontAlgn="base">
        <a:spcBef>
          <a:spcPts val="800"/>
        </a:spcBef>
        <a:spcAft>
          <a:spcPct val="0"/>
        </a:spcAft>
        <a:buSzPct val="100000"/>
        <a:buFont typeface="Arial"/>
        <a:buChar char="•"/>
        <a:defRPr sz="1866" kern="1200">
          <a:solidFill>
            <a:srgbClr val="6B6F71"/>
          </a:solidFill>
          <a:latin typeface="Arial"/>
          <a:ea typeface="+mn-ea"/>
          <a:cs typeface="Arial"/>
        </a:defRPr>
      </a:lvl4pPr>
      <a:lvl5pPr marL="1218804" indent="-243761" algn="l" defTabSz="457052" rtl="0" fontAlgn="base">
        <a:spcBef>
          <a:spcPts val="800"/>
        </a:spcBef>
        <a:spcAft>
          <a:spcPct val="0"/>
        </a:spcAft>
        <a:buFont typeface="Arial"/>
        <a:buChar char="•"/>
        <a:defRPr sz="1866" kern="1200">
          <a:solidFill>
            <a:srgbClr val="6B6F71"/>
          </a:solidFill>
          <a:latin typeface="Arial"/>
          <a:ea typeface="+mn-ea"/>
          <a:cs typeface="Arial"/>
        </a:defRPr>
      </a:lvl5pPr>
      <a:lvl6pPr marL="2513783" indent="-228525" algn="l" defTabSz="457052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5" algn="l" defTabSz="457052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457052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457052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4570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1745" y="2175694"/>
            <a:ext cx="9884975" cy="1859064"/>
          </a:xfrm>
        </p:spPr>
        <p:txBody>
          <a:bodyPr/>
          <a:lstStyle/>
          <a:p>
            <a:r>
              <a:rPr lang="en-US" sz="5000" dirty="0">
                <a:solidFill>
                  <a:schemeClr val="tx1"/>
                </a:solidFill>
                <a:latin typeface="+mj-lt"/>
              </a:rPr>
              <a:t>APRA North Texas – </a:t>
            </a:r>
          </a:p>
          <a:p>
            <a:r>
              <a:rPr lang="en-US" sz="5000" dirty="0">
                <a:solidFill>
                  <a:schemeClr val="tx1"/>
                </a:solidFill>
                <a:latin typeface="+mj-lt"/>
              </a:rPr>
              <a:t>Target Analytics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1745" y="4480782"/>
            <a:ext cx="7445375" cy="403047"/>
          </a:xfrm>
        </p:spPr>
        <p:txBody>
          <a:bodyPr/>
          <a:lstStyle/>
          <a:p>
            <a:pPr marL="0" indent="0">
              <a:buNone/>
            </a:pPr>
            <a:r>
              <a:rPr lang="en-US" spc="-4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Chanler Cox, </a:t>
            </a:r>
            <a:r>
              <a:rPr lang="en-US" i="1" spc="-4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Account Executive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0F64B-872A-4BCF-96E0-89B21BD315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344" y="408968"/>
            <a:ext cx="5037440" cy="14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ooter"/>
          <p:cNvGrpSpPr/>
          <p:nvPr/>
        </p:nvGrpSpPr>
        <p:grpSpPr>
          <a:xfrm>
            <a:off x="0" y="6366003"/>
            <a:ext cx="12188825" cy="491997"/>
            <a:chOff x="0" y="6366003"/>
            <a:chExt cx="12188825" cy="491997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6366003"/>
              <a:ext cx="12188825" cy="491997"/>
              <a:chOff x="0" y="6366003"/>
              <a:chExt cx="12188825" cy="491997"/>
            </a:xfrm>
          </p:grpSpPr>
          <p:pic>
            <p:nvPicPr>
              <p:cNvPr id="5" name="Picture 4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366003"/>
                <a:ext cx="12188825" cy="49199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080" y="6511153"/>
                <a:ext cx="1289169" cy="19847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1062987" y="6528548"/>
              <a:ext cx="609441" cy="199569"/>
            </a:xfrm>
            <a:prstGeom prst="rect">
              <a:avLst/>
            </a:prstGeom>
            <a:noFill/>
          </p:spPr>
          <p:txBody>
            <a:bodyPr lIns="0" anchor="t" anchorCtr="0"/>
            <a:lstStyle/>
            <a:p>
              <a:pPr algn="r" defTabSz="609402">
                <a:defRPr/>
              </a:pPr>
              <a:fld id="{A9CA7655-2C48-435B-BC78-C40A6FAA8265}" type="slidenum">
                <a:rPr lang="en-US" sz="1200">
                  <a:solidFill>
                    <a:schemeClr val="bg1"/>
                  </a:solidFill>
                </a:rPr>
                <a:pPr algn="r" defTabSz="609402">
                  <a:defRPr/>
                </a:pPr>
                <a:t>2</a:t>
              </a:fld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173A75-B1EC-4E31-A1C4-4D438E00A85F}"/>
              </a:ext>
            </a:extLst>
          </p:cNvPr>
          <p:cNvGrpSpPr/>
          <p:nvPr/>
        </p:nvGrpSpPr>
        <p:grpSpPr>
          <a:xfrm flipH="1">
            <a:off x="8437107" y="1542228"/>
            <a:ext cx="2913046" cy="153186"/>
            <a:chOff x="457146" y="2360114"/>
            <a:chExt cx="3108602" cy="78555"/>
          </a:xfrm>
          <a:solidFill>
            <a:srgbClr val="FFFFFF">
              <a:lumMod val="50000"/>
            </a:srgbClr>
          </a:solidFill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07B2A9-A7D5-461A-B3AA-6B48D9C62C23}"/>
                </a:ext>
              </a:extLst>
            </p:cNvPr>
            <p:cNvCxnSpPr/>
            <p:nvPr/>
          </p:nvCxnSpPr>
          <p:spPr>
            <a:xfrm>
              <a:off x="457146" y="2438669"/>
              <a:ext cx="3108602" cy="0"/>
            </a:xfrm>
            <a:prstGeom prst="line">
              <a:avLst/>
            </a:prstGeom>
            <a:grpFill/>
            <a:ln w="14288" cap="flat">
              <a:solidFill>
                <a:srgbClr val="FFFFFF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Isosceles Triangle 9">
              <a:extLst>
                <a:ext uri="{FF2B5EF4-FFF2-40B4-BE49-F238E27FC236}">
                  <a16:creationId xmlns:a16="http://schemas.microsoft.com/office/drawing/2014/main" id="{D4AAB70C-501F-4C1E-A3BC-66942FE3AF23}"/>
                </a:ext>
              </a:extLst>
            </p:cNvPr>
            <p:cNvSpPr/>
            <p:nvPr/>
          </p:nvSpPr>
          <p:spPr>
            <a:xfrm rot="10800000" flipV="1">
              <a:off x="3477179" y="2360114"/>
              <a:ext cx="88569" cy="78555"/>
            </a:xfrm>
            <a:prstGeom prst="triangle">
              <a:avLst>
                <a:gd name="adj" fmla="val 0"/>
              </a:avLst>
            </a:prstGeom>
            <a:grpFill/>
            <a:ln>
              <a:solidFill>
                <a:srgbClr val="FFFFFF">
                  <a:lumMod val="50000"/>
                </a:srgb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3289AE7C-27D5-4F3D-AC64-4457DEE56C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1079">
            <a:off x="4397362" y="1672958"/>
            <a:ext cx="3318344" cy="32182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761A46-EF34-4D52-B52C-C9B060596B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394" y="827798"/>
            <a:ext cx="5124036" cy="520240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C47AD55-C678-485C-9C75-B44A933C3FEE}"/>
              </a:ext>
            </a:extLst>
          </p:cNvPr>
          <p:cNvSpPr txBox="1"/>
          <p:nvPr/>
        </p:nvSpPr>
        <p:spPr>
          <a:xfrm rot="18900000">
            <a:off x="4328899" y="1880416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Acquire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73F46E-231B-4C8D-BA48-9003E237920B}"/>
              </a:ext>
            </a:extLst>
          </p:cNvPr>
          <p:cNvSpPr txBox="1"/>
          <p:nvPr/>
        </p:nvSpPr>
        <p:spPr>
          <a:xfrm rot="2736567">
            <a:off x="6908182" y="209115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Connect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75E706-BA22-4EE6-92B2-1D91566EF7F5}"/>
              </a:ext>
            </a:extLst>
          </p:cNvPr>
          <p:cNvSpPr txBox="1"/>
          <p:nvPr/>
        </p:nvSpPr>
        <p:spPr>
          <a:xfrm rot="18900000">
            <a:off x="6757333" y="4521275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Optimize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FA6F04-67D4-474D-8354-9D4FA3B8B4C6}"/>
              </a:ext>
            </a:extLst>
          </p:cNvPr>
          <p:cNvSpPr txBox="1"/>
          <p:nvPr/>
        </p:nvSpPr>
        <p:spPr>
          <a:xfrm rot="2673574">
            <a:off x="4062063" y="4571746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Understand</a:t>
            </a:r>
          </a:p>
        </p:txBody>
      </p:sp>
      <p:sp>
        <p:nvSpPr>
          <p:cNvPr id="41" name="Freeform 4">
            <a:extLst>
              <a:ext uri="{FF2B5EF4-FFF2-40B4-BE49-F238E27FC236}">
                <a16:creationId xmlns:a16="http://schemas.microsoft.com/office/drawing/2014/main" id="{4464EEF5-39A8-4A78-98EE-EB8274C620E0}"/>
              </a:ext>
            </a:extLst>
          </p:cNvPr>
          <p:cNvSpPr>
            <a:spLocks noChangeArrowheads="1"/>
          </p:cNvSpPr>
          <p:nvPr/>
        </p:nvSpPr>
        <p:spPr bwMode="auto">
          <a:xfrm rot="2752775">
            <a:off x="6729159" y="1514246"/>
            <a:ext cx="343148" cy="342113"/>
          </a:xfrm>
          <a:custGeom>
            <a:avLst/>
            <a:gdLst>
              <a:gd name="T0" fmla="*/ 1604 w 1739"/>
              <a:gd name="T1" fmla="*/ 818 h 1850"/>
              <a:gd name="T2" fmla="*/ 1604 w 1739"/>
              <a:gd name="T3" fmla="*/ 818 h 1850"/>
              <a:gd name="T4" fmla="*/ 1076 w 1739"/>
              <a:gd name="T5" fmla="*/ 695 h 1850"/>
              <a:gd name="T6" fmla="*/ 1188 w 1739"/>
              <a:gd name="T7" fmla="*/ 235 h 1850"/>
              <a:gd name="T8" fmla="*/ 1132 w 1739"/>
              <a:gd name="T9" fmla="*/ 67 h 1850"/>
              <a:gd name="T10" fmla="*/ 964 w 1739"/>
              <a:gd name="T11" fmla="*/ 0 h 1850"/>
              <a:gd name="T12" fmla="*/ 919 w 1739"/>
              <a:gd name="T13" fmla="*/ 33 h 1850"/>
              <a:gd name="T14" fmla="*/ 246 w 1739"/>
              <a:gd name="T15" fmla="*/ 728 h 1850"/>
              <a:gd name="T16" fmla="*/ 112 w 1739"/>
              <a:gd name="T17" fmla="*/ 728 h 1850"/>
              <a:gd name="T18" fmla="*/ 45 w 1739"/>
              <a:gd name="T19" fmla="*/ 773 h 1850"/>
              <a:gd name="T20" fmla="*/ 56 w 1739"/>
              <a:gd name="T21" fmla="*/ 1513 h 1850"/>
              <a:gd name="T22" fmla="*/ 112 w 1739"/>
              <a:gd name="T23" fmla="*/ 1557 h 1850"/>
              <a:gd name="T24" fmla="*/ 246 w 1739"/>
              <a:gd name="T25" fmla="*/ 1557 h 1850"/>
              <a:gd name="T26" fmla="*/ 572 w 1739"/>
              <a:gd name="T27" fmla="*/ 1692 h 1850"/>
              <a:gd name="T28" fmla="*/ 706 w 1739"/>
              <a:gd name="T29" fmla="*/ 1759 h 1850"/>
              <a:gd name="T30" fmla="*/ 1009 w 1739"/>
              <a:gd name="T31" fmla="*/ 1849 h 1850"/>
              <a:gd name="T32" fmla="*/ 1054 w 1739"/>
              <a:gd name="T33" fmla="*/ 1849 h 1850"/>
              <a:gd name="T34" fmla="*/ 1245 w 1739"/>
              <a:gd name="T35" fmla="*/ 1703 h 1850"/>
              <a:gd name="T36" fmla="*/ 1301 w 1739"/>
              <a:gd name="T37" fmla="*/ 1658 h 1850"/>
              <a:gd name="T38" fmla="*/ 1446 w 1739"/>
              <a:gd name="T39" fmla="*/ 1479 h 1850"/>
              <a:gd name="T40" fmla="*/ 1469 w 1739"/>
              <a:gd name="T41" fmla="*/ 1445 h 1850"/>
              <a:gd name="T42" fmla="*/ 1615 w 1739"/>
              <a:gd name="T43" fmla="*/ 1232 h 1850"/>
              <a:gd name="T44" fmla="*/ 1637 w 1739"/>
              <a:gd name="T45" fmla="*/ 1187 h 1850"/>
              <a:gd name="T46" fmla="*/ 1738 w 1739"/>
              <a:gd name="T47" fmla="*/ 1020 h 1850"/>
              <a:gd name="T48" fmla="*/ 1604 w 1739"/>
              <a:gd name="T49" fmla="*/ 818 h 1850"/>
              <a:gd name="T50" fmla="*/ 1604 w 1739"/>
              <a:gd name="T51" fmla="*/ 1121 h 1850"/>
              <a:gd name="T52" fmla="*/ 1604 w 1739"/>
              <a:gd name="T53" fmla="*/ 1121 h 1850"/>
              <a:gd name="T54" fmla="*/ 1536 w 1739"/>
              <a:gd name="T55" fmla="*/ 1255 h 1850"/>
              <a:gd name="T56" fmla="*/ 1446 w 1739"/>
              <a:gd name="T57" fmla="*/ 1378 h 1850"/>
              <a:gd name="T58" fmla="*/ 1368 w 1739"/>
              <a:gd name="T59" fmla="*/ 1479 h 1850"/>
              <a:gd name="T60" fmla="*/ 1290 w 1739"/>
              <a:gd name="T61" fmla="*/ 1580 h 1850"/>
              <a:gd name="T62" fmla="*/ 1177 w 1739"/>
              <a:gd name="T63" fmla="*/ 1692 h 1850"/>
              <a:gd name="T64" fmla="*/ 1020 w 1739"/>
              <a:gd name="T65" fmla="*/ 1770 h 1850"/>
              <a:gd name="T66" fmla="*/ 740 w 1739"/>
              <a:gd name="T67" fmla="*/ 1692 h 1850"/>
              <a:gd name="T68" fmla="*/ 594 w 1739"/>
              <a:gd name="T69" fmla="*/ 1625 h 1850"/>
              <a:gd name="T70" fmla="*/ 291 w 1739"/>
              <a:gd name="T71" fmla="*/ 1490 h 1850"/>
              <a:gd name="T72" fmla="*/ 291 w 1739"/>
              <a:gd name="T73" fmla="*/ 784 h 1850"/>
              <a:gd name="T74" fmla="*/ 987 w 1739"/>
              <a:gd name="T75" fmla="*/ 78 h 1850"/>
              <a:gd name="T76" fmla="*/ 1076 w 1739"/>
              <a:gd name="T77" fmla="*/ 123 h 1850"/>
              <a:gd name="T78" fmla="*/ 1110 w 1739"/>
              <a:gd name="T79" fmla="*/ 224 h 1850"/>
              <a:gd name="T80" fmla="*/ 998 w 1739"/>
              <a:gd name="T81" fmla="*/ 684 h 1850"/>
              <a:gd name="T82" fmla="*/ 998 w 1739"/>
              <a:gd name="T83" fmla="*/ 728 h 1850"/>
              <a:gd name="T84" fmla="*/ 1043 w 1739"/>
              <a:gd name="T85" fmla="*/ 762 h 1850"/>
              <a:gd name="T86" fmla="*/ 1570 w 1739"/>
              <a:gd name="T87" fmla="*/ 886 h 1850"/>
              <a:gd name="T88" fmla="*/ 1671 w 1739"/>
              <a:gd name="T89" fmla="*/ 1020 h 1850"/>
              <a:gd name="T90" fmla="*/ 1604 w 1739"/>
              <a:gd name="T91" fmla="*/ 1121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39" h="1850">
                <a:moveTo>
                  <a:pt x="1604" y="818"/>
                </a:moveTo>
                <a:lnTo>
                  <a:pt x="1604" y="818"/>
                </a:lnTo>
                <a:cubicBezTo>
                  <a:pt x="1435" y="751"/>
                  <a:pt x="1267" y="717"/>
                  <a:pt x="1076" y="695"/>
                </a:cubicBezTo>
                <a:cubicBezTo>
                  <a:pt x="1143" y="549"/>
                  <a:pt x="1177" y="403"/>
                  <a:pt x="1188" y="235"/>
                </a:cubicBezTo>
                <a:cubicBezTo>
                  <a:pt x="1188" y="168"/>
                  <a:pt x="1166" y="112"/>
                  <a:pt x="1132" y="67"/>
                </a:cubicBezTo>
                <a:cubicBezTo>
                  <a:pt x="1088" y="33"/>
                  <a:pt x="1032" y="0"/>
                  <a:pt x="964" y="0"/>
                </a:cubicBezTo>
                <a:cubicBezTo>
                  <a:pt x="942" y="0"/>
                  <a:pt x="931" y="11"/>
                  <a:pt x="919" y="33"/>
                </a:cubicBezTo>
                <a:cubicBezTo>
                  <a:pt x="785" y="381"/>
                  <a:pt x="583" y="583"/>
                  <a:pt x="246" y="728"/>
                </a:cubicBezTo>
                <a:cubicBezTo>
                  <a:pt x="112" y="728"/>
                  <a:pt x="112" y="728"/>
                  <a:pt x="112" y="728"/>
                </a:cubicBezTo>
                <a:cubicBezTo>
                  <a:pt x="78" y="728"/>
                  <a:pt x="56" y="740"/>
                  <a:pt x="45" y="773"/>
                </a:cubicBezTo>
                <a:cubicBezTo>
                  <a:pt x="0" y="998"/>
                  <a:pt x="0" y="1277"/>
                  <a:pt x="56" y="1513"/>
                </a:cubicBezTo>
                <a:cubicBezTo>
                  <a:pt x="56" y="1535"/>
                  <a:pt x="78" y="1557"/>
                  <a:pt x="112" y="1557"/>
                </a:cubicBezTo>
                <a:cubicBezTo>
                  <a:pt x="246" y="1557"/>
                  <a:pt x="246" y="1557"/>
                  <a:pt x="246" y="1557"/>
                </a:cubicBezTo>
                <a:cubicBezTo>
                  <a:pt x="359" y="1591"/>
                  <a:pt x="471" y="1647"/>
                  <a:pt x="572" y="1692"/>
                </a:cubicBezTo>
                <a:cubicBezTo>
                  <a:pt x="617" y="1714"/>
                  <a:pt x="662" y="1737"/>
                  <a:pt x="706" y="1759"/>
                </a:cubicBezTo>
                <a:cubicBezTo>
                  <a:pt x="785" y="1793"/>
                  <a:pt x="931" y="1838"/>
                  <a:pt x="1009" y="1849"/>
                </a:cubicBezTo>
                <a:cubicBezTo>
                  <a:pt x="1032" y="1849"/>
                  <a:pt x="1043" y="1849"/>
                  <a:pt x="1054" y="1849"/>
                </a:cubicBezTo>
                <a:cubicBezTo>
                  <a:pt x="1155" y="1849"/>
                  <a:pt x="1222" y="1793"/>
                  <a:pt x="1245" y="1703"/>
                </a:cubicBezTo>
                <a:cubicBezTo>
                  <a:pt x="1256" y="1681"/>
                  <a:pt x="1278" y="1658"/>
                  <a:pt x="1301" y="1658"/>
                </a:cubicBezTo>
                <a:cubicBezTo>
                  <a:pt x="1390" y="1636"/>
                  <a:pt x="1446" y="1569"/>
                  <a:pt x="1446" y="1479"/>
                </a:cubicBezTo>
                <a:cubicBezTo>
                  <a:pt x="1446" y="1468"/>
                  <a:pt x="1446" y="1456"/>
                  <a:pt x="1469" y="1445"/>
                </a:cubicBezTo>
                <a:cubicBezTo>
                  <a:pt x="1570" y="1423"/>
                  <a:pt x="1626" y="1333"/>
                  <a:pt x="1615" y="1232"/>
                </a:cubicBezTo>
                <a:cubicBezTo>
                  <a:pt x="1604" y="1210"/>
                  <a:pt x="1615" y="1199"/>
                  <a:pt x="1637" y="1187"/>
                </a:cubicBezTo>
                <a:cubicBezTo>
                  <a:pt x="1693" y="1165"/>
                  <a:pt x="1738" y="1098"/>
                  <a:pt x="1738" y="1020"/>
                </a:cubicBezTo>
                <a:cubicBezTo>
                  <a:pt x="1738" y="919"/>
                  <a:pt x="1693" y="852"/>
                  <a:pt x="1604" y="818"/>
                </a:cubicBezTo>
                <a:close/>
                <a:moveTo>
                  <a:pt x="1604" y="1121"/>
                </a:moveTo>
                <a:lnTo>
                  <a:pt x="1604" y="1121"/>
                </a:lnTo>
                <a:cubicBezTo>
                  <a:pt x="1547" y="1142"/>
                  <a:pt x="1525" y="1187"/>
                  <a:pt x="1536" y="1255"/>
                </a:cubicBezTo>
                <a:cubicBezTo>
                  <a:pt x="1547" y="1311"/>
                  <a:pt x="1513" y="1355"/>
                  <a:pt x="1446" y="1378"/>
                </a:cubicBezTo>
                <a:cubicBezTo>
                  <a:pt x="1401" y="1389"/>
                  <a:pt x="1368" y="1434"/>
                  <a:pt x="1368" y="1479"/>
                </a:cubicBezTo>
                <a:cubicBezTo>
                  <a:pt x="1368" y="1535"/>
                  <a:pt x="1346" y="1569"/>
                  <a:pt x="1290" y="1580"/>
                </a:cubicBezTo>
                <a:cubicBezTo>
                  <a:pt x="1233" y="1602"/>
                  <a:pt x="1188" y="1636"/>
                  <a:pt x="1177" y="1692"/>
                </a:cubicBezTo>
                <a:cubicBezTo>
                  <a:pt x="1155" y="1759"/>
                  <a:pt x="1099" y="1782"/>
                  <a:pt x="1020" y="1770"/>
                </a:cubicBezTo>
                <a:cubicBezTo>
                  <a:pt x="953" y="1759"/>
                  <a:pt x="807" y="1714"/>
                  <a:pt x="740" y="1692"/>
                </a:cubicBezTo>
                <a:cubicBezTo>
                  <a:pt x="695" y="1669"/>
                  <a:pt x="650" y="1647"/>
                  <a:pt x="594" y="1625"/>
                </a:cubicBezTo>
                <a:cubicBezTo>
                  <a:pt x="504" y="1580"/>
                  <a:pt x="404" y="1535"/>
                  <a:pt x="291" y="1490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639" y="639"/>
                  <a:pt x="841" y="437"/>
                  <a:pt x="987" y="78"/>
                </a:cubicBezTo>
                <a:cubicBezTo>
                  <a:pt x="1020" y="78"/>
                  <a:pt x="1054" y="101"/>
                  <a:pt x="1076" y="123"/>
                </a:cubicBezTo>
                <a:cubicBezTo>
                  <a:pt x="1099" y="145"/>
                  <a:pt x="1110" y="190"/>
                  <a:pt x="1110" y="224"/>
                </a:cubicBezTo>
                <a:cubicBezTo>
                  <a:pt x="1099" y="403"/>
                  <a:pt x="1065" y="538"/>
                  <a:pt x="998" y="684"/>
                </a:cubicBezTo>
                <a:cubicBezTo>
                  <a:pt x="987" y="695"/>
                  <a:pt x="987" y="717"/>
                  <a:pt x="998" y="728"/>
                </a:cubicBezTo>
                <a:cubicBezTo>
                  <a:pt x="1009" y="751"/>
                  <a:pt x="1020" y="762"/>
                  <a:pt x="1043" y="762"/>
                </a:cubicBezTo>
                <a:cubicBezTo>
                  <a:pt x="1245" y="784"/>
                  <a:pt x="1401" y="818"/>
                  <a:pt x="1570" y="886"/>
                </a:cubicBezTo>
                <a:cubicBezTo>
                  <a:pt x="1637" y="908"/>
                  <a:pt x="1671" y="953"/>
                  <a:pt x="1671" y="1020"/>
                </a:cubicBezTo>
                <a:cubicBezTo>
                  <a:pt x="1671" y="1076"/>
                  <a:pt x="1648" y="1110"/>
                  <a:pt x="1604" y="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0" cap="none" spc="0" normalizeH="0" baseline="0" noProof="0">
              <a:ln>
                <a:noFill/>
              </a:ln>
              <a:solidFill>
                <a:srgbClr val="5CAC34"/>
              </a:solidFill>
              <a:effectLst/>
              <a:uLnTx/>
              <a:uFillTx/>
            </a:endParaRPr>
          </a:p>
        </p:txBody>
      </p:sp>
      <p:sp>
        <p:nvSpPr>
          <p:cNvPr id="42" name="Freeform 52">
            <a:extLst>
              <a:ext uri="{FF2B5EF4-FFF2-40B4-BE49-F238E27FC236}">
                <a16:creationId xmlns:a16="http://schemas.microsoft.com/office/drawing/2014/main" id="{CB91D688-2806-4D30-ACFE-825CD1F7E7AC}"/>
              </a:ext>
            </a:extLst>
          </p:cNvPr>
          <p:cNvSpPr>
            <a:spLocks noChangeArrowheads="1"/>
          </p:cNvSpPr>
          <p:nvPr/>
        </p:nvSpPr>
        <p:spPr bwMode="auto">
          <a:xfrm rot="18937171">
            <a:off x="4011858" y="2565377"/>
            <a:ext cx="478106" cy="280328"/>
          </a:xfrm>
          <a:custGeom>
            <a:avLst/>
            <a:gdLst>
              <a:gd name="T0" fmla="*/ 2814 w 2972"/>
              <a:gd name="T1" fmla="*/ 796 h 1458"/>
              <a:gd name="T2" fmla="*/ 2803 w 2972"/>
              <a:gd name="T3" fmla="*/ 662 h 1458"/>
              <a:gd name="T4" fmla="*/ 2769 w 2972"/>
              <a:gd name="T5" fmla="*/ 438 h 1458"/>
              <a:gd name="T6" fmla="*/ 2422 w 2972"/>
              <a:gd name="T7" fmla="*/ 79 h 1458"/>
              <a:gd name="T8" fmla="*/ 2085 w 2972"/>
              <a:gd name="T9" fmla="*/ 449 h 1458"/>
              <a:gd name="T10" fmla="*/ 2041 w 2972"/>
              <a:gd name="T11" fmla="*/ 662 h 1458"/>
              <a:gd name="T12" fmla="*/ 2041 w 2972"/>
              <a:gd name="T13" fmla="*/ 796 h 1458"/>
              <a:gd name="T14" fmla="*/ 1816 w 2972"/>
              <a:gd name="T15" fmla="*/ 808 h 1458"/>
              <a:gd name="T16" fmla="*/ 1794 w 2972"/>
              <a:gd name="T17" fmla="*/ 763 h 1458"/>
              <a:gd name="T18" fmla="*/ 1861 w 2972"/>
              <a:gd name="T19" fmla="*/ 594 h 1458"/>
              <a:gd name="T20" fmla="*/ 1850 w 2972"/>
              <a:gd name="T21" fmla="*/ 449 h 1458"/>
              <a:gd name="T22" fmla="*/ 1491 w 2972"/>
              <a:gd name="T23" fmla="*/ 0 h 1458"/>
              <a:gd name="T24" fmla="*/ 1480 w 2972"/>
              <a:gd name="T25" fmla="*/ 0 h 1458"/>
              <a:gd name="T26" fmla="*/ 1121 w 2972"/>
              <a:gd name="T27" fmla="*/ 449 h 1458"/>
              <a:gd name="T28" fmla="*/ 1110 w 2972"/>
              <a:gd name="T29" fmla="*/ 594 h 1458"/>
              <a:gd name="T30" fmla="*/ 1188 w 2972"/>
              <a:gd name="T31" fmla="*/ 763 h 1458"/>
              <a:gd name="T32" fmla="*/ 1166 w 2972"/>
              <a:gd name="T33" fmla="*/ 808 h 1458"/>
              <a:gd name="T34" fmla="*/ 1065 w 2972"/>
              <a:gd name="T35" fmla="*/ 774 h 1458"/>
              <a:gd name="T36" fmla="*/ 874 w 2972"/>
              <a:gd name="T37" fmla="*/ 707 h 1458"/>
              <a:gd name="T38" fmla="*/ 886 w 2972"/>
              <a:gd name="T39" fmla="*/ 650 h 1458"/>
              <a:gd name="T40" fmla="*/ 942 w 2972"/>
              <a:gd name="T41" fmla="*/ 561 h 1458"/>
              <a:gd name="T42" fmla="*/ 886 w 2972"/>
              <a:gd name="T43" fmla="*/ 225 h 1458"/>
              <a:gd name="T44" fmla="*/ 628 w 2972"/>
              <a:gd name="T45" fmla="*/ 79 h 1458"/>
              <a:gd name="T46" fmla="*/ 358 w 2972"/>
              <a:gd name="T47" fmla="*/ 225 h 1458"/>
              <a:gd name="T48" fmla="*/ 314 w 2972"/>
              <a:gd name="T49" fmla="*/ 561 h 1458"/>
              <a:gd name="T50" fmla="*/ 358 w 2972"/>
              <a:gd name="T51" fmla="*/ 650 h 1458"/>
              <a:gd name="T52" fmla="*/ 370 w 2972"/>
              <a:gd name="T53" fmla="*/ 707 h 1458"/>
              <a:gd name="T54" fmla="*/ 191 w 2972"/>
              <a:gd name="T55" fmla="*/ 774 h 1458"/>
              <a:gd name="T56" fmla="*/ 0 w 2972"/>
              <a:gd name="T57" fmla="*/ 1154 h 1458"/>
              <a:gd name="T58" fmla="*/ 717 w 2972"/>
              <a:gd name="T59" fmla="*/ 1255 h 1458"/>
              <a:gd name="T60" fmla="*/ 717 w 2972"/>
              <a:gd name="T61" fmla="*/ 1367 h 1458"/>
              <a:gd name="T62" fmla="*/ 2164 w 2972"/>
              <a:gd name="T63" fmla="*/ 1457 h 1458"/>
              <a:gd name="T64" fmla="*/ 2254 w 2972"/>
              <a:gd name="T65" fmla="*/ 1322 h 1458"/>
              <a:gd name="T66" fmla="*/ 2870 w 2972"/>
              <a:gd name="T67" fmla="*/ 1255 h 1458"/>
              <a:gd name="T68" fmla="*/ 2971 w 2972"/>
              <a:gd name="T69" fmla="*/ 1132 h 1458"/>
              <a:gd name="T70" fmla="*/ 729 w 2972"/>
              <a:gd name="T71" fmla="*/ 1154 h 1458"/>
              <a:gd name="T72" fmla="*/ 101 w 2972"/>
              <a:gd name="T73" fmla="*/ 1154 h 1458"/>
              <a:gd name="T74" fmla="*/ 403 w 2972"/>
              <a:gd name="T75" fmla="*/ 796 h 1458"/>
              <a:gd name="T76" fmla="*/ 460 w 2972"/>
              <a:gd name="T77" fmla="*/ 662 h 1458"/>
              <a:gd name="T78" fmla="*/ 448 w 2972"/>
              <a:gd name="T79" fmla="*/ 594 h 1458"/>
              <a:gd name="T80" fmla="*/ 426 w 2972"/>
              <a:gd name="T81" fmla="*/ 471 h 1458"/>
              <a:gd name="T82" fmla="*/ 628 w 2972"/>
              <a:gd name="T83" fmla="*/ 169 h 1458"/>
              <a:gd name="T84" fmla="*/ 628 w 2972"/>
              <a:gd name="T85" fmla="*/ 169 h 1458"/>
              <a:gd name="T86" fmla="*/ 830 w 2972"/>
              <a:gd name="T87" fmla="*/ 471 h 1458"/>
              <a:gd name="T88" fmla="*/ 807 w 2972"/>
              <a:gd name="T89" fmla="*/ 594 h 1458"/>
              <a:gd name="T90" fmla="*/ 796 w 2972"/>
              <a:gd name="T91" fmla="*/ 662 h 1458"/>
              <a:gd name="T92" fmla="*/ 852 w 2972"/>
              <a:gd name="T93" fmla="*/ 796 h 1458"/>
              <a:gd name="T94" fmla="*/ 930 w 2972"/>
              <a:gd name="T95" fmla="*/ 897 h 1458"/>
              <a:gd name="T96" fmla="*/ 2870 w 2972"/>
              <a:gd name="T97" fmla="*/ 1154 h 1458"/>
              <a:gd name="T98" fmla="*/ 2254 w 2972"/>
              <a:gd name="T99" fmla="*/ 1154 h 1458"/>
              <a:gd name="T100" fmla="*/ 2097 w 2972"/>
              <a:gd name="T101" fmla="*/ 886 h 1458"/>
              <a:gd name="T102" fmla="*/ 2287 w 2972"/>
              <a:gd name="T103" fmla="*/ 718 h 1458"/>
              <a:gd name="T104" fmla="*/ 2108 w 2972"/>
              <a:gd name="T105" fmla="*/ 740 h 1458"/>
              <a:gd name="T106" fmla="*/ 2186 w 2972"/>
              <a:gd name="T107" fmla="*/ 438 h 1458"/>
              <a:gd name="T108" fmla="*/ 2422 w 2972"/>
              <a:gd name="T109" fmla="*/ 169 h 1458"/>
              <a:gd name="T110" fmla="*/ 2669 w 2972"/>
              <a:gd name="T111" fmla="*/ 438 h 1458"/>
              <a:gd name="T112" fmla="*/ 2736 w 2972"/>
              <a:gd name="T113" fmla="*/ 740 h 1458"/>
              <a:gd name="T114" fmla="*/ 2567 w 2972"/>
              <a:gd name="T115" fmla="*/ 718 h 1458"/>
              <a:gd name="T116" fmla="*/ 2758 w 2972"/>
              <a:gd name="T117" fmla="*/ 886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72" h="1458">
                <a:moveTo>
                  <a:pt x="2814" y="796"/>
                </a:moveTo>
                <a:lnTo>
                  <a:pt x="2814" y="796"/>
                </a:lnTo>
                <a:cubicBezTo>
                  <a:pt x="2825" y="785"/>
                  <a:pt x="2825" y="774"/>
                  <a:pt x="2837" y="763"/>
                </a:cubicBezTo>
                <a:cubicBezTo>
                  <a:pt x="2837" y="729"/>
                  <a:pt x="2825" y="684"/>
                  <a:pt x="2803" y="662"/>
                </a:cubicBezTo>
                <a:cubicBezTo>
                  <a:pt x="2769" y="639"/>
                  <a:pt x="2758" y="527"/>
                  <a:pt x="2769" y="449"/>
                </a:cubicBezTo>
                <a:cubicBezTo>
                  <a:pt x="2769" y="449"/>
                  <a:pt x="2769" y="449"/>
                  <a:pt x="2769" y="438"/>
                </a:cubicBezTo>
                <a:cubicBezTo>
                  <a:pt x="2769" y="438"/>
                  <a:pt x="2769" y="426"/>
                  <a:pt x="2769" y="415"/>
                </a:cubicBezTo>
                <a:cubicBezTo>
                  <a:pt x="2769" y="225"/>
                  <a:pt x="2613" y="79"/>
                  <a:pt x="2422" y="79"/>
                </a:cubicBezTo>
                <a:cubicBezTo>
                  <a:pt x="2242" y="79"/>
                  <a:pt x="2085" y="225"/>
                  <a:pt x="2085" y="415"/>
                </a:cubicBezTo>
                <a:cubicBezTo>
                  <a:pt x="2085" y="426"/>
                  <a:pt x="2085" y="438"/>
                  <a:pt x="2085" y="449"/>
                </a:cubicBezTo>
                <a:lnTo>
                  <a:pt x="2085" y="449"/>
                </a:lnTo>
                <a:cubicBezTo>
                  <a:pt x="2085" y="527"/>
                  <a:pt x="2074" y="639"/>
                  <a:pt x="2041" y="662"/>
                </a:cubicBezTo>
                <a:cubicBezTo>
                  <a:pt x="2018" y="684"/>
                  <a:pt x="2007" y="729"/>
                  <a:pt x="2018" y="763"/>
                </a:cubicBezTo>
                <a:cubicBezTo>
                  <a:pt x="2018" y="774"/>
                  <a:pt x="2030" y="785"/>
                  <a:pt x="2041" y="796"/>
                </a:cubicBezTo>
                <a:cubicBezTo>
                  <a:pt x="1996" y="819"/>
                  <a:pt x="1973" y="841"/>
                  <a:pt x="1951" y="864"/>
                </a:cubicBezTo>
                <a:cubicBezTo>
                  <a:pt x="1850" y="830"/>
                  <a:pt x="1816" y="819"/>
                  <a:pt x="1816" y="808"/>
                </a:cubicBezTo>
                <a:cubicBezTo>
                  <a:pt x="1794" y="808"/>
                  <a:pt x="1783" y="808"/>
                  <a:pt x="1772" y="796"/>
                </a:cubicBezTo>
                <a:cubicBezTo>
                  <a:pt x="1783" y="785"/>
                  <a:pt x="1783" y="774"/>
                  <a:pt x="1794" y="763"/>
                </a:cubicBezTo>
                <a:cubicBezTo>
                  <a:pt x="1794" y="752"/>
                  <a:pt x="1794" y="740"/>
                  <a:pt x="1805" y="707"/>
                </a:cubicBezTo>
                <a:cubicBezTo>
                  <a:pt x="1827" y="684"/>
                  <a:pt x="1850" y="650"/>
                  <a:pt x="1861" y="594"/>
                </a:cubicBezTo>
                <a:cubicBezTo>
                  <a:pt x="1861" y="583"/>
                  <a:pt x="1861" y="583"/>
                  <a:pt x="1861" y="583"/>
                </a:cubicBezTo>
                <a:cubicBezTo>
                  <a:pt x="1872" y="550"/>
                  <a:pt x="1872" y="494"/>
                  <a:pt x="1850" y="449"/>
                </a:cubicBezTo>
                <a:cubicBezTo>
                  <a:pt x="1861" y="370"/>
                  <a:pt x="1850" y="258"/>
                  <a:pt x="1805" y="180"/>
                </a:cubicBezTo>
                <a:cubicBezTo>
                  <a:pt x="1738" y="67"/>
                  <a:pt x="1626" y="0"/>
                  <a:pt x="1491" y="0"/>
                </a:cubicBezTo>
                <a:cubicBezTo>
                  <a:pt x="1491" y="0"/>
                  <a:pt x="1491" y="0"/>
                  <a:pt x="1480" y="0"/>
                </a:cubicBezTo>
                <a:lnTo>
                  <a:pt x="1480" y="0"/>
                </a:lnTo>
                <a:cubicBezTo>
                  <a:pt x="1345" y="11"/>
                  <a:pt x="1233" y="67"/>
                  <a:pt x="1177" y="180"/>
                </a:cubicBezTo>
                <a:cubicBezTo>
                  <a:pt x="1121" y="258"/>
                  <a:pt x="1110" y="370"/>
                  <a:pt x="1121" y="449"/>
                </a:cubicBezTo>
                <a:cubicBezTo>
                  <a:pt x="1099" y="494"/>
                  <a:pt x="1110" y="550"/>
                  <a:pt x="1110" y="583"/>
                </a:cubicBezTo>
                <a:cubicBezTo>
                  <a:pt x="1110" y="594"/>
                  <a:pt x="1110" y="594"/>
                  <a:pt x="1110" y="594"/>
                </a:cubicBezTo>
                <a:cubicBezTo>
                  <a:pt x="1121" y="650"/>
                  <a:pt x="1144" y="684"/>
                  <a:pt x="1166" y="707"/>
                </a:cubicBezTo>
                <a:cubicBezTo>
                  <a:pt x="1177" y="740"/>
                  <a:pt x="1177" y="752"/>
                  <a:pt x="1188" y="763"/>
                </a:cubicBezTo>
                <a:cubicBezTo>
                  <a:pt x="1188" y="774"/>
                  <a:pt x="1188" y="785"/>
                  <a:pt x="1200" y="796"/>
                </a:cubicBezTo>
                <a:cubicBezTo>
                  <a:pt x="1188" y="808"/>
                  <a:pt x="1177" y="808"/>
                  <a:pt x="1166" y="808"/>
                </a:cubicBezTo>
                <a:cubicBezTo>
                  <a:pt x="1155" y="819"/>
                  <a:pt x="1155" y="819"/>
                  <a:pt x="1144" y="819"/>
                </a:cubicBezTo>
                <a:cubicBezTo>
                  <a:pt x="1121" y="808"/>
                  <a:pt x="1099" y="785"/>
                  <a:pt x="1065" y="774"/>
                </a:cubicBezTo>
                <a:cubicBezTo>
                  <a:pt x="1065" y="774"/>
                  <a:pt x="897" y="718"/>
                  <a:pt x="886" y="707"/>
                </a:cubicBezTo>
                <a:cubicBezTo>
                  <a:pt x="886" y="707"/>
                  <a:pt x="886" y="707"/>
                  <a:pt x="874" y="707"/>
                </a:cubicBezTo>
                <a:lnTo>
                  <a:pt x="886" y="695"/>
                </a:lnTo>
                <a:cubicBezTo>
                  <a:pt x="886" y="695"/>
                  <a:pt x="886" y="684"/>
                  <a:pt x="886" y="650"/>
                </a:cubicBezTo>
                <a:cubicBezTo>
                  <a:pt x="908" y="639"/>
                  <a:pt x="930" y="606"/>
                  <a:pt x="942" y="561"/>
                </a:cubicBezTo>
                <a:lnTo>
                  <a:pt x="942" y="561"/>
                </a:lnTo>
                <a:cubicBezTo>
                  <a:pt x="942" y="538"/>
                  <a:pt x="953" y="483"/>
                  <a:pt x="930" y="438"/>
                </a:cubicBezTo>
                <a:cubicBezTo>
                  <a:pt x="942" y="381"/>
                  <a:pt x="930" y="292"/>
                  <a:pt x="886" y="225"/>
                </a:cubicBezTo>
                <a:cubicBezTo>
                  <a:pt x="841" y="135"/>
                  <a:pt x="751" y="79"/>
                  <a:pt x="639" y="79"/>
                </a:cubicBezTo>
                <a:cubicBezTo>
                  <a:pt x="628" y="79"/>
                  <a:pt x="628" y="79"/>
                  <a:pt x="628" y="79"/>
                </a:cubicBezTo>
                <a:cubicBezTo>
                  <a:pt x="616" y="79"/>
                  <a:pt x="616" y="79"/>
                  <a:pt x="616" y="79"/>
                </a:cubicBezTo>
                <a:cubicBezTo>
                  <a:pt x="505" y="79"/>
                  <a:pt x="415" y="135"/>
                  <a:pt x="358" y="225"/>
                </a:cubicBezTo>
                <a:cubicBezTo>
                  <a:pt x="325" y="292"/>
                  <a:pt x="314" y="381"/>
                  <a:pt x="325" y="438"/>
                </a:cubicBezTo>
                <a:cubicBezTo>
                  <a:pt x="302" y="483"/>
                  <a:pt x="314" y="538"/>
                  <a:pt x="314" y="561"/>
                </a:cubicBezTo>
                <a:lnTo>
                  <a:pt x="314" y="561"/>
                </a:lnTo>
                <a:cubicBezTo>
                  <a:pt x="325" y="606"/>
                  <a:pt x="336" y="639"/>
                  <a:pt x="358" y="650"/>
                </a:cubicBezTo>
                <a:cubicBezTo>
                  <a:pt x="370" y="684"/>
                  <a:pt x="370" y="684"/>
                  <a:pt x="370" y="695"/>
                </a:cubicBezTo>
                <a:lnTo>
                  <a:pt x="370" y="707"/>
                </a:lnTo>
                <a:lnTo>
                  <a:pt x="370" y="707"/>
                </a:lnTo>
                <a:cubicBezTo>
                  <a:pt x="347" y="718"/>
                  <a:pt x="191" y="774"/>
                  <a:pt x="191" y="774"/>
                </a:cubicBezTo>
                <a:cubicBezTo>
                  <a:pt x="0" y="852"/>
                  <a:pt x="0" y="1020"/>
                  <a:pt x="0" y="1132"/>
                </a:cubicBezTo>
                <a:cubicBezTo>
                  <a:pt x="0" y="1143"/>
                  <a:pt x="0" y="1143"/>
                  <a:pt x="0" y="1154"/>
                </a:cubicBezTo>
                <a:cubicBezTo>
                  <a:pt x="0" y="1210"/>
                  <a:pt x="44" y="1255"/>
                  <a:pt x="101" y="1255"/>
                </a:cubicBezTo>
                <a:cubicBezTo>
                  <a:pt x="717" y="1255"/>
                  <a:pt x="717" y="1255"/>
                  <a:pt x="717" y="1255"/>
                </a:cubicBezTo>
                <a:cubicBezTo>
                  <a:pt x="717" y="1277"/>
                  <a:pt x="717" y="1300"/>
                  <a:pt x="717" y="1322"/>
                </a:cubicBezTo>
                <a:cubicBezTo>
                  <a:pt x="717" y="1345"/>
                  <a:pt x="717" y="1356"/>
                  <a:pt x="717" y="1367"/>
                </a:cubicBezTo>
                <a:cubicBezTo>
                  <a:pt x="717" y="1412"/>
                  <a:pt x="762" y="1457"/>
                  <a:pt x="807" y="1457"/>
                </a:cubicBezTo>
                <a:cubicBezTo>
                  <a:pt x="2164" y="1457"/>
                  <a:pt x="2164" y="1457"/>
                  <a:pt x="2164" y="1457"/>
                </a:cubicBezTo>
                <a:cubicBezTo>
                  <a:pt x="2209" y="1457"/>
                  <a:pt x="2254" y="1412"/>
                  <a:pt x="2254" y="1367"/>
                </a:cubicBezTo>
                <a:cubicBezTo>
                  <a:pt x="2254" y="1356"/>
                  <a:pt x="2254" y="1345"/>
                  <a:pt x="2254" y="1322"/>
                </a:cubicBezTo>
                <a:cubicBezTo>
                  <a:pt x="2254" y="1300"/>
                  <a:pt x="2254" y="1277"/>
                  <a:pt x="2254" y="1255"/>
                </a:cubicBezTo>
                <a:cubicBezTo>
                  <a:pt x="2870" y="1255"/>
                  <a:pt x="2870" y="1255"/>
                  <a:pt x="2870" y="1255"/>
                </a:cubicBezTo>
                <a:cubicBezTo>
                  <a:pt x="2927" y="1255"/>
                  <a:pt x="2971" y="1210"/>
                  <a:pt x="2971" y="1154"/>
                </a:cubicBezTo>
                <a:cubicBezTo>
                  <a:pt x="2971" y="1143"/>
                  <a:pt x="2971" y="1143"/>
                  <a:pt x="2971" y="1132"/>
                </a:cubicBezTo>
                <a:cubicBezTo>
                  <a:pt x="2971" y="1031"/>
                  <a:pt x="2971" y="875"/>
                  <a:pt x="2814" y="796"/>
                </a:cubicBezTo>
                <a:close/>
                <a:moveTo>
                  <a:pt x="729" y="1154"/>
                </a:moveTo>
                <a:lnTo>
                  <a:pt x="729" y="1154"/>
                </a:lnTo>
                <a:cubicBezTo>
                  <a:pt x="101" y="1154"/>
                  <a:pt x="101" y="1154"/>
                  <a:pt x="101" y="1154"/>
                </a:cubicBezTo>
                <a:cubicBezTo>
                  <a:pt x="101" y="1042"/>
                  <a:pt x="89" y="920"/>
                  <a:pt x="224" y="864"/>
                </a:cubicBezTo>
                <a:lnTo>
                  <a:pt x="403" y="796"/>
                </a:lnTo>
                <a:cubicBezTo>
                  <a:pt x="448" y="785"/>
                  <a:pt x="505" y="774"/>
                  <a:pt x="527" y="729"/>
                </a:cubicBezTo>
                <a:cubicBezTo>
                  <a:pt x="493" y="718"/>
                  <a:pt x="471" y="695"/>
                  <a:pt x="460" y="662"/>
                </a:cubicBezTo>
                <a:cubicBezTo>
                  <a:pt x="460" y="650"/>
                  <a:pt x="448" y="594"/>
                  <a:pt x="448" y="594"/>
                </a:cubicBezTo>
                <a:lnTo>
                  <a:pt x="448" y="594"/>
                </a:lnTo>
                <a:cubicBezTo>
                  <a:pt x="415" y="594"/>
                  <a:pt x="415" y="550"/>
                  <a:pt x="403" y="538"/>
                </a:cubicBezTo>
                <a:cubicBezTo>
                  <a:pt x="392" y="471"/>
                  <a:pt x="415" y="471"/>
                  <a:pt x="426" y="471"/>
                </a:cubicBezTo>
                <a:lnTo>
                  <a:pt x="426" y="471"/>
                </a:lnTo>
                <a:cubicBezTo>
                  <a:pt x="392" y="404"/>
                  <a:pt x="415" y="180"/>
                  <a:pt x="628" y="169"/>
                </a:cubicBezTo>
                <a:lnTo>
                  <a:pt x="628" y="169"/>
                </a:lnTo>
                <a:lnTo>
                  <a:pt x="628" y="169"/>
                </a:lnTo>
                <a:cubicBezTo>
                  <a:pt x="841" y="180"/>
                  <a:pt x="863" y="404"/>
                  <a:pt x="830" y="471"/>
                </a:cubicBezTo>
                <a:lnTo>
                  <a:pt x="830" y="471"/>
                </a:lnTo>
                <a:cubicBezTo>
                  <a:pt x="830" y="471"/>
                  <a:pt x="852" y="471"/>
                  <a:pt x="841" y="538"/>
                </a:cubicBezTo>
                <a:cubicBezTo>
                  <a:pt x="841" y="550"/>
                  <a:pt x="841" y="594"/>
                  <a:pt x="807" y="594"/>
                </a:cubicBezTo>
                <a:lnTo>
                  <a:pt x="807" y="594"/>
                </a:lnTo>
                <a:cubicBezTo>
                  <a:pt x="807" y="594"/>
                  <a:pt x="796" y="650"/>
                  <a:pt x="796" y="662"/>
                </a:cubicBezTo>
                <a:cubicBezTo>
                  <a:pt x="785" y="695"/>
                  <a:pt x="762" y="718"/>
                  <a:pt x="729" y="729"/>
                </a:cubicBezTo>
                <a:cubicBezTo>
                  <a:pt x="751" y="774"/>
                  <a:pt x="807" y="785"/>
                  <a:pt x="852" y="796"/>
                </a:cubicBezTo>
                <a:cubicBezTo>
                  <a:pt x="852" y="796"/>
                  <a:pt x="986" y="852"/>
                  <a:pt x="1020" y="864"/>
                </a:cubicBezTo>
                <a:cubicBezTo>
                  <a:pt x="998" y="875"/>
                  <a:pt x="964" y="886"/>
                  <a:pt x="930" y="897"/>
                </a:cubicBezTo>
                <a:cubicBezTo>
                  <a:pt x="796" y="953"/>
                  <a:pt x="740" y="1053"/>
                  <a:pt x="729" y="1154"/>
                </a:cubicBezTo>
                <a:close/>
                <a:moveTo>
                  <a:pt x="2870" y="1154"/>
                </a:moveTo>
                <a:lnTo>
                  <a:pt x="2870" y="1154"/>
                </a:lnTo>
                <a:cubicBezTo>
                  <a:pt x="2254" y="1154"/>
                  <a:pt x="2254" y="1154"/>
                  <a:pt x="2254" y="1154"/>
                </a:cubicBezTo>
                <a:cubicBezTo>
                  <a:pt x="2231" y="1053"/>
                  <a:pt x="2186" y="953"/>
                  <a:pt x="2052" y="908"/>
                </a:cubicBezTo>
                <a:cubicBezTo>
                  <a:pt x="2063" y="897"/>
                  <a:pt x="2074" y="886"/>
                  <a:pt x="2097" y="886"/>
                </a:cubicBezTo>
                <a:cubicBezTo>
                  <a:pt x="2097" y="886"/>
                  <a:pt x="2310" y="785"/>
                  <a:pt x="2321" y="752"/>
                </a:cubicBezTo>
                <a:cubicBezTo>
                  <a:pt x="2310" y="740"/>
                  <a:pt x="2299" y="729"/>
                  <a:pt x="2287" y="718"/>
                </a:cubicBezTo>
                <a:cubicBezTo>
                  <a:pt x="2231" y="740"/>
                  <a:pt x="2186" y="740"/>
                  <a:pt x="2164" y="740"/>
                </a:cubicBezTo>
                <a:cubicBezTo>
                  <a:pt x="2130" y="740"/>
                  <a:pt x="2108" y="740"/>
                  <a:pt x="2108" y="740"/>
                </a:cubicBezTo>
                <a:cubicBezTo>
                  <a:pt x="2197" y="662"/>
                  <a:pt x="2186" y="438"/>
                  <a:pt x="2186" y="438"/>
                </a:cubicBezTo>
                <a:lnTo>
                  <a:pt x="2186" y="438"/>
                </a:lnTo>
                <a:cubicBezTo>
                  <a:pt x="2175" y="438"/>
                  <a:pt x="2175" y="426"/>
                  <a:pt x="2175" y="415"/>
                </a:cubicBezTo>
                <a:cubicBezTo>
                  <a:pt x="2175" y="280"/>
                  <a:pt x="2287" y="169"/>
                  <a:pt x="2422" y="169"/>
                </a:cubicBezTo>
                <a:cubicBezTo>
                  <a:pt x="2556" y="169"/>
                  <a:pt x="2669" y="280"/>
                  <a:pt x="2669" y="415"/>
                </a:cubicBezTo>
                <a:cubicBezTo>
                  <a:pt x="2669" y="426"/>
                  <a:pt x="2669" y="438"/>
                  <a:pt x="2669" y="438"/>
                </a:cubicBezTo>
                <a:lnTo>
                  <a:pt x="2669" y="438"/>
                </a:lnTo>
                <a:cubicBezTo>
                  <a:pt x="2669" y="438"/>
                  <a:pt x="2657" y="662"/>
                  <a:pt x="2736" y="740"/>
                </a:cubicBezTo>
                <a:cubicBezTo>
                  <a:pt x="2736" y="740"/>
                  <a:pt x="2725" y="740"/>
                  <a:pt x="2691" y="740"/>
                </a:cubicBezTo>
                <a:cubicBezTo>
                  <a:pt x="2657" y="740"/>
                  <a:pt x="2624" y="740"/>
                  <a:pt x="2567" y="718"/>
                </a:cubicBezTo>
                <a:cubicBezTo>
                  <a:pt x="2556" y="729"/>
                  <a:pt x="2545" y="740"/>
                  <a:pt x="2523" y="752"/>
                </a:cubicBezTo>
                <a:cubicBezTo>
                  <a:pt x="2545" y="785"/>
                  <a:pt x="2758" y="886"/>
                  <a:pt x="2758" y="886"/>
                </a:cubicBezTo>
                <a:cubicBezTo>
                  <a:pt x="2882" y="931"/>
                  <a:pt x="2870" y="1042"/>
                  <a:pt x="2870" y="11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0" cap="none" spc="0" normalizeH="0" baseline="0" noProof="0">
              <a:ln>
                <a:noFill/>
              </a:ln>
              <a:solidFill>
                <a:srgbClr val="5CAC34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2553CA-B5A7-4061-B63A-262CACB6BDD9}"/>
              </a:ext>
            </a:extLst>
          </p:cNvPr>
          <p:cNvGrpSpPr/>
          <p:nvPr/>
        </p:nvGrpSpPr>
        <p:grpSpPr>
          <a:xfrm rot="2680032">
            <a:off x="3906807" y="3850568"/>
            <a:ext cx="370777" cy="353121"/>
            <a:chOff x="1552176" y="4166359"/>
            <a:chExt cx="711435" cy="711434"/>
          </a:xfrm>
          <a:solidFill>
            <a:srgbClr val="FFFFFF"/>
          </a:solidFill>
        </p:grpSpPr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CFCBC4AE-E129-44D8-BDC0-714596F12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543" y="4239805"/>
              <a:ext cx="28803" cy="30244"/>
            </a:xfrm>
            <a:custGeom>
              <a:avLst/>
              <a:gdLst>
                <a:gd name="T0" fmla="*/ 44 w 90"/>
                <a:gd name="T1" fmla="*/ 0 h 91"/>
                <a:gd name="T2" fmla="*/ 44 w 90"/>
                <a:gd name="T3" fmla="*/ 0 h 91"/>
                <a:gd name="T4" fmla="*/ 0 w 90"/>
                <a:gd name="T5" fmla="*/ 45 h 91"/>
                <a:gd name="T6" fmla="*/ 44 w 90"/>
                <a:gd name="T7" fmla="*/ 90 h 91"/>
                <a:gd name="T8" fmla="*/ 89 w 90"/>
                <a:gd name="T9" fmla="*/ 45 h 91"/>
                <a:gd name="T10" fmla="*/ 44 w 90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1">
                  <a:moveTo>
                    <a:pt x="44" y="0"/>
                  </a:moveTo>
                  <a:lnTo>
                    <a:pt x="44" y="0"/>
                  </a:lnTo>
                  <a:cubicBezTo>
                    <a:pt x="22" y="0"/>
                    <a:pt x="0" y="23"/>
                    <a:pt x="0" y="45"/>
                  </a:cubicBezTo>
                  <a:cubicBezTo>
                    <a:pt x="0" y="79"/>
                    <a:pt x="22" y="90"/>
                    <a:pt x="44" y="90"/>
                  </a:cubicBezTo>
                  <a:cubicBezTo>
                    <a:pt x="67" y="90"/>
                    <a:pt x="89" y="79"/>
                    <a:pt x="89" y="45"/>
                  </a:cubicBezTo>
                  <a:cubicBezTo>
                    <a:pt x="89" y="23"/>
                    <a:pt x="67" y="0"/>
                    <a:pt x="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rgbClr val="5CAC34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6558F113-13CC-41BD-9413-2F0652CFF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49" y="4239805"/>
              <a:ext cx="30243" cy="30244"/>
            </a:xfrm>
            <a:custGeom>
              <a:avLst/>
              <a:gdLst>
                <a:gd name="T0" fmla="*/ 45 w 91"/>
                <a:gd name="T1" fmla="*/ 0 h 91"/>
                <a:gd name="T2" fmla="*/ 45 w 91"/>
                <a:gd name="T3" fmla="*/ 0 h 91"/>
                <a:gd name="T4" fmla="*/ 0 w 91"/>
                <a:gd name="T5" fmla="*/ 45 h 91"/>
                <a:gd name="T6" fmla="*/ 45 w 91"/>
                <a:gd name="T7" fmla="*/ 90 h 91"/>
                <a:gd name="T8" fmla="*/ 90 w 91"/>
                <a:gd name="T9" fmla="*/ 45 h 91"/>
                <a:gd name="T10" fmla="*/ 45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lnTo>
                    <a:pt x="45" y="0"/>
                  </a:lnTo>
                  <a:cubicBezTo>
                    <a:pt x="22" y="0"/>
                    <a:pt x="0" y="23"/>
                    <a:pt x="0" y="45"/>
                  </a:cubicBezTo>
                  <a:cubicBezTo>
                    <a:pt x="0" y="79"/>
                    <a:pt x="22" y="90"/>
                    <a:pt x="45" y="90"/>
                  </a:cubicBezTo>
                  <a:cubicBezTo>
                    <a:pt x="67" y="90"/>
                    <a:pt x="90" y="79"/>
                    <a:pt x="90" y="45"/>
                  </a:cubicBezTo>
                  <a:cubicBezTo>
                    <a:pt x="90" y="23"/>
                    <a:pt x="67" y="0"/>
                    <a:pt x="4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rgbClr val="5CAC34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50D54C81-91DD-4BBD-B461-F6F28D82A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875" y="4239805"/>
              <a:ext cx="30243" cy="30244"/>
            </a:xfrm>
            <a:custGeom>
              <a:avLst/>
              <a:gdLst>
                <a:gd name="T0" fmla="*/ 45 w 91"/>
                <a:gd name="T1" fmla="*/ 0 h 91"/>
                <a:gd name="T2" fmla="*/ 45 w 91"/>
                <a:gd name="T3" fmla="*/ 0 h 91"/>
                <a:gd name="T4" fmla="*/ 0 w 91"/>
                <a:gd name="T5" fmla="*/ 45 h 91"/>
                <a:gd name="T6" fmla="*/ 45 w 91"/>
                <a:gd name="T7" fmla="*/ 90 h 91"/>
                <a:gd name="T8" fmla="*/ 90 w 91"/>
                <a:gd name="T9" fmla="*/ 45 h 91"/>
                <a:gd name="T10" fmla="*/ 45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lnTo>
                    <a:pt x="45" y="0"/>
                  </a:lnTo>
                  <a:cubicBezTo>
                    <a:pt x="22" y="0"/>
                    <a:pt x="0" y="23"/>
                    <a:pt x="0" y="45"/>
                  </a:cubicBezTo>
                  <a:cubicBezTo>
                    <a:pt x="0" y="79"/>
                    <a:pt x="22" y="90"/>
                    <a:pt x="45" y="90"/>
                  </a:cubicBezTo>
                  <a:cubicBezTo>
                    <a:pt x="67" y="90"/>
                    <a:pt x="90" y="79"/>
                    <a:pt x="90" y="45"/>
                  </a:cubicBezTo>
                  <a:cubicBezTo>
                    <a:pt x="90" y="23"/>
                    <a:pt x="67" y="0"/>
                    <a:pt x="4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rgbClr val="5CAC34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82A9DFD1-A611-4865-B023-8943508D6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847" y="4467350"/>
              <a:ext cx="144015" cy="144015"/>
            </a:xfrm>
            <a:custGeom>
              <a:avLst/>
              <a:gdLst>
                <a:gd name="T0" fmla="*/ 393 w 439"/>
                <a:gd name="T1" fmla="*/ 0 h 439"/>
                <a:gd name="T2" fmla="*/ 393 w 439"/>
                <a:gd name="T3" fmla="*/ 0 h 439"/>
                <a:gd name="T4" fmla="*/ 0 w 439"/>
                <a:gd name="T5" fmla="*/ 393 h 439"/>
                <a:gd name="T6" fmla="*/ 45 w 439"/>
                <a:gd name="T7" fmla="*/ 438 h 439"/>
                <a:gd name="T8" fmla="*/ 90 w 439"/>
                <a:gd name="T9" fmla="*/ 393 h 439"/>
                <a:gd name="T10" fmla="*/ 393 w 439"/>
                <a:gd name="T11" fmla="*/ 90 h 439"/>
                <a:gd name="T12" fmla="*/ 438 w 439"/>
                <a:gd name="T13" fmla="*/ 45 h 439"/>
                <a:gd name="T14" fmla="*/ 393 w 439"/>
                <a:gd name="T15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439">
                  <a:moveTo>
                    <a:pt x="393" y="0"/>
                  </a:moveTo>
                  <a:lnTo>
                    <a:pt x="393" y="0"/>
                  </a:lnTo>
                  <a:cubicBezTo>
                    <a:pt x="180" y="0"/>
                    <a:pt x="0" y="180"/>
                    <a:pt x="0" y="393"/>
                  </a:cubicBezTo>
                  <a:cubicBezTo>
                    <a:pt x="0" y="415"/>
                    <a:pt x="22" y="438"/>
                    <a:pt x="45" y="438"/>
                  </a:cubicBezTo>
                  <a:cubicBezTo>
                    <a:pt x="67" y="438"/>
                    <a:pt x="90" y="415"/>
                    <a:pt x="90" y="393"/>
                  </a:cubicBezTo>
                  <a:cubicBezTo>
                    <a:pt x="90" y="225"/>
                    <a:pt x="224" y="90"/>
                    <a:pt x="393" y="90"/>
                  </a:cubicBezTo>
                  <a:cubicBezTo>
                    <a:pt x="415" y="90"/>
                    <a:pt x="438" y="68"/>
                    <a:pt x="438" y="45"/>
                  </a:cubicBezTo>
                  <a:cubicBezTo>
                    <a:pt x="438" y="23"/>
                    <a:pt x="415" y="0"/>
                    <a:pt x="39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rgbClr val="5CAC34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98819EAC-9698-4C26-BFA2-05523A302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241" y="4408304"/>
              <a:ext cx="472370" cy="469489"/>
            </a:xfrm>
            <a:custGeom>
              <a:avLst/>
              <a:gdLst>
                <a:gd name="T0" fmla="*/ 1424 w 1447"/>
                <a:gd name="T1" fmla="*/ 1368 h 1437"/>
                <a:gd name="T2" fmla="*/ 1143 w 1447"/>
                <a:gd name="T3" fmla="*/ 572 h 1437"/>
                <a:gd name="T4" fmla="*/ 1065 w 1447"/>
                <a:gd name="T5" fmla="*/ 292 h 1437"/>
                <a:gd name="T6" fmla="*/ 1009 w 1447"/>
                <a:gd name="T7" fmla="*/ 202 h 1437"/>
                <a:gd name="T8" fmla="*/ 919 w 1447"/>
                <a:gd name="T9" fmla="*/ 123 h 1437"/>
                <a:gd name="T10" fmla="*/ 863 w 1447"/>
                <a:gd name="T11" fmla="*/ 78 h 1437"/>
                <a:gd name="T12" fmla="*/ 829 w 1447"/>
                <a:gd name="T13" fmla="*/ 67 h 1437"/>
                <a:gd name="T14" fmla="*/ 762 w 1447"/>
                <a:gd name="T15" fmla="*/ 34 h 1437"/>
                <a:gd name="T16" fmla="*/ 729 w 1447"/>
                <a:gd name="T17" fmla="*/ 22 h 1437"/>
                <a:gd name="T18" fmla="*/ 695 w 1447"/>
                <a:gd name="T19" fmla="*/ 11 h 1437"/>
                <a:gd name="T20" fmla="*/ 650 w 1447"/>
                <a:gd name="T21" fmla="*/ 11 h 1437"/>
                <a:gd name="T22" fmla="*/ 605 w 1447"/>
                <a:gd name="T23" fmla="*/ 0 h 1437"/>
                <a:gd name="T24" fmla="*/ 572 w 1447"/>
                <a:gd name="T25" fmla="*/ 0 h 1437"/>
                <a:gd name="T26" fmla="*/ 190 w 1447"/>
                <a:gd name="T27" fmla="*/ 157 h 1437"/>
                <a:gd name="T28" fmla="*/ 0 w 1447"/>
                <a:gd name="T29" fmla="*/ 572 h 1437"/>
                <a:gd name="T30" fmla="*/ 11 w 1447"/>
                <a:gd name="T31" fmla="*/ 617 h 1437"/>
                <a:gd name="T32" fmla="*/ 11 w 1447"/>
                <a:gd name="T33" fmla="*/ 662 h 1437"/>
                <a:gd name="T34" fmla="*/ 22 w 1447"/>
                <a:gd name="T35" fmla="*/ 695 h 1437"/>
                <a:gd name="T36" fmla="*/ 34 w 1447"/>
                <a:gd name="T37" fmla="*/ 740 h 1437"/>
                <a:gd name="T38" fmla="*/ 56 w 1447"/>
                <a:gd name="T39" fmla="*/ 808 h 1437"/>
                <a:gd name="T40" fmla="*/ 942 w 1447"/>
                <a:gd name="T41" fmla="*/ 1009 h 1437"/>
                <a:gd name="T42" fmla="*/ 1401 w 1447"/>
                <a:gd name="T43" fmla="*/ 1436 h 1437"/>
                <a:gd name="T44" fmla="*/ 1424 w 1447"/>
                <a:gd name="T45" fmla="*/ 1368 h 1437"/>
                <a:gd name="T46" fmla="*/ 998 w 1447"/>
                <a:gd name="T47" fmla="*/ 796 h 1437"/>
                <a:gd name="T48" fmla="*/ 998 w 1447"/>
                <a:gd name="T49" fmla="*/ 808 h 1437"/>
                <a:gd name="T50" fmla="*/ 953 w 1447"/>
                <a:gd name="T51" fmla="*/ 875 h 1437"/>
                <a:gd name="T52" fmla="*/ 201 w 1447"/>
                <a:gd name="T53" fmla="*/ 875 h 1437"/>
                <a:gd name="T54" fmla="*/ 157 w 1447"/>
                <a:gd name="T55" fmla="*/ 808 h 1437"/>
                <a:gd name="T56" fmla="*/ 145 w 1447"/>
                <a:gd name="T57" fmla="*/ 796 h 1437"/>
                <a:gd name="T58" fmla="*/ 134 w 1447"/>
                <a:gd name="T59" fmla="*/ 774 h 1437"/>
                <a:gd name="T60" fmla="*/ 123 w 1447"/>
                <a:gd name="T61" fmla="*/ 751 h 1437"/>
                <a:gd name="T62" fmla="*/ 112 w 1447"/>
                <a:gd name="T63" fmla="*/ 706 h 1437"/>
                <a:gd name="T64" fmla="*/ 101 w 1447"/>
                <a:gd name="T65" fmla="*/ 684 h 1437"/>
                <a:gd name="T66" fmla="*/ 101 w 1447"/>
                <a:gd name="T67" fmla="*/ 662 h 1437"/>
                <a:gd name="T68" fmla="*/ 101 w 1447"/>
                <a:gd name="T69" fmla="*/ 639 h 1437"/>
                <a:gd name="T70" fmla="*/ 89 w 1447"/>
                <a:gd name="T71" fmla="*/ 617 h 1437"/>
                <a:gd name="T72" fmla="*/ 89 w 1447"/>
                <a:gd name="T73" fmla="*/ 594 h 1437"/>
                <a:gd name="T74" fmla="*/ 89 w 1447"/>
                <a:gd name="T75" fmla="*/ 572 h 1437"/>
                <a:gd name="T76" fmla="*/ 706 w 1447"/>
                <a:gd name="T77" fmla="*/ 112 h 1437"/>
                <a:gd name="T78" fmla="*/ 796 w 1447"/>
                <a:gd name="T79" fmla="*/ 146 h 1437"/>
                <a:gd name="T80" fmla="*/ 829 w 1447"/>
                <a:gd name="T81" fmla="*/ 168 h 1437"/>
                <a:gd name="T82" fmla="*/ 874 w 1447"/>
                <a:gd name="T83" fmla="*/ 191 h 1437"/>
                <a:gd name="T84" fmla="*/ 942 w 1447"/>
                <a:gd name="T85" fmla="*/ 269 h 1437"/>
                <a:gd name="T86" fmla="*/ 1020 w 1447"/>
                <a:gd name="T87" fmla="*/ 381 h 1437"/>
                <a:gd name="T88" fmla="*/ 1054 w 1447"/>
                <a:gd name="T89" fmla="*/ 572 h 1437"/>
                <a:gd name="T90" fmla="*/ 1054 w 1447"/>
                <a:gd name="T91" fmla="*/ 606 h 1437"/>
                <a:gd name="T92" fmla="*/ 1054 w 1447"/>
                <a:gd name="T93" fmla="*/ 628 h 1437"/>
                <a:gd name="T94" fmla="*/ 1054 w 1447"/>
                <a:gd name="T95" fmla="*/ 650 h 1437"/>
                <a:gd name="T96" fmla="*/ 1043 w 1447"/>
                <a:gd name="T97" fmla="*/ 673 h 1437"/>
                <a:gd name="T98" fmla="*/ 1043 w 1447"/>
                <a:gd name="T99" fmla="*/ 695 h 1437"/>
                <a:gd name="T100" fmla="*/ 1020 w 1447"/>
                <a:gd name="T101" fmla="*/ 751 h 1437"/>
                <a:gd name="T102" fmla="*/ 1009 w 1447"/>
                <a:gd name="T103" fmla="*/ 774 h 1437"/>
                <a:gd name="T104" fmla="*/ 1009 w 1447"/>
                <a:gd name="T105" fmla="*/ 79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7" h="1437">
                  <a:moveTo>
                    <a:pt x="1424" y="1368"/>
                  </a:moveTo>
                  <a:lnTo>
                    <a:pt x="1424" y="1368"/>
                  </a:lnTo>
                  <a:cubicBezTo>
                    <a:pt x="1009" y="942"/>
                    <a:pt x="1009" y="942"/>
                    <a:pt x="1009" y="942"/>
                  </a:cubicBezTo>
                  <a:cubicBezTo>
                    <a:pt x="1087" y="841"/>
                    <a:pt x="1143" y="718"/>
                    <a:pt x="1143" y="572"/>
                  </a:cubicBezTo>
                  <a:cubicBezTo>
                    <a:pt x="1143" y="471"/>
                    <a:pt x="1121" y="370"/>
                    <a:pt x="1065" y="292"/>
                  </a:cubicBezTo>
                  <a:lnTo>
                    <a:pt x="1065" y="292"/>
                  </a:lnTo>
                  <a:cubicBezTo>
                    <a:pt x="1054" y="258"/>
                    <a:pt x="1031" y="224"/>
                    <a:pt x="1009" y="202"/>
                  </a:cubicBezTo>
                  <a:lnTo>
                    <a:pt x="1009" y="202"/>
                  </a:lnTo>
                  <a:cubicBezTo>
                    <a:pt x="975" y="168"/>
                    <a:pt x="953" y="146"/>
                    <a:pt x="931" y="123"/>
                  </a:cubicBezTo>
                  <a:cubicBezTo>
                    <a:pt x="919" y="123"/>
                    <a:pt x="919" y="123"/>
                    <a:pt x="919" y="123"/>
                  </a:cubicBezTo>
                  <a:cubicBezTo>
                    <a:pt x="908" y="112"/>
                    <a:pt x="886" y="101"/>
                    <a:pt x="863" y="78"/>
                  </a:cubicBezTo>
                  <a:lnTo>
                    <a:pt x="863" y="78"/>
                  </a:lnTo>
                  <a:cubicBezTo>
                    <a:pt x="852" y="78"/>
                    <a:pt x="841" y="67"/>
                    <a:pt x="829" y="67"/>
                  </a:cubicBezTo>
                  <a:lnTo>
                    <a:pt x="829" y="67"/>
                  </a:lnTo>
                  <a:cubicBezTo>
                    <a:pt x="807" y="56"/>
                    <a:pt x="785" y="45"/>
                    <a:pt x="762" y="34"/>
                  </a:cubicBezTo>
                  <a:lnTo>
                    <a:pt x="762" y="34"/>
                  </a:lnTo>
                  <a:cubicBezTo>
                    <a:pt x="751" y="34"/>
                    <a:pt x="740" y="34"/>
                    <a:pt x="729" y="22"/>
                  </a:cubicBezTo>
                  <a:lnTo>
                    <a:pt x="729" y="22"/>
                  </a:lnTo>
                  <a:cubicBezTo>
                    <a:pt x="717" y="22"/>
                    <a:pt x="706" y="22"/>
                    <a:pt x="695" y="11"/>
                  </a:cubicBezTo>
                  <a:lnTo>
                    <a:pt x="695" y="11"/>
                  </a:lnTo>
                  <a:cubicBezTo>
                    <a:pt x="684" y="11"/>
                    <a:pt x="661" y="11"/>
                    <a:pt x="650" y="11"/>
                  </a:cubicBezTo>
                  <a:lnTo>
                    <a:pt x="650" y="11"/>
                  </a:lnTo>
                  <a:cubicBezTo>
                    <a:pt x="639" y="11"/>
                    <a:pt x="628" y="11"/>
                    <a:pt x="617" y="11"/>
                  </a:cubicBezTo>
                  <a:cubicBezTo>
                    <a:pt x="617" y="0"/>
                    <a:pt x="617" y="0"/>
                    <a:pt x="605" y="0"/>
                  </a:cubicBezTo>
                  <a:cubicBezTo>
                    <a:pt x="594" y="0"/>
                    <a:pt x="583" y="0"/>
                    <a:pt x="572" y="0"/>
                  </a:cubicBezTo>
                  <a:lnTo>
                    <a:pt x="572" y="0"/>
                  </a:lnTo>
                  <a:lnTo>
                    <a:pt x="572" y="0"/>
                  </a:lnTo>
                  <a:cubicBezTo>
                    <a:pt x="426" y="0"/>
                    <a:pt x="291" y="56"/>
                    <a:pt x="190" y="157"/>
                  </a:cubicBezTo>
                  <a:cubicBezTo>
                    <a:pt x="168" y="168"/>
                    <a:pt x="157" y="191"/>
                    <a:pt x="134" y="213"/>
                  </a:cubicBezTo>
                  <a:cubicBezTo>
                    <a:pt x="56" y="314"/>
                    <a:pt x="0" y="437"/>
                    <a:pt x="0" y="572"/>
                  </a:cubicBezTo>
                  <a:cubicBezTo>
                    <a:pt x="0" y="583"/>
                    <a:pt x="11" y="594"/>
                    <a:pt x="11" y="606"/>
                  </a:cubicBezTo>
                  <a:cubicBezTo>
                    <a:pt x="11" y="617"/>
                    <a:pt x="11" y="617"/>
                    <a:pt x="11" y="617"/>
                  </a:cubicBezTo>
                  <a:cubicBezTo>
                    <a:pt x="11" y="628"/>
                    <a:pt x="11" y="639"/>
                    <a:pt x="11" y="650"/>
                  </a:cubicBezTo>
                  <a:cubicBezTo>
                    <a:pt x="11" y="650"/>
                    <a:pt x="11" y="650"/>
                    <a:pt x="11" y="662"/>
                  </a:cubicBezTo>
                  <a:cubicBezTo>
                    <a:pt x="11" y="673"/>
                    <a:pt x="11" y="684"/>
                    <a:pt x="22" y="695"/>
                  </a:cubicBezTo>
                  <a:lnTo>
                    <a:pt x="22" y="695"/>
                  </a:lnTo>
                  <a:cubicBezTo>
                    <a:pt x="22" y="706"/>
                    <a:pt x="22" y="718"/>
                    <a:pt x="22" y="729"/>
                  </a:cubicBezTo>
                  <a:cubicBezTo>
                    <a:pt x="34" y="729"/>
                    <a:pt x="34" y="729"/>
                    <a:pt x="34" y="740"/>
                  </a:cubicBezTo>
                  <a:cubicBezTo>
                    <a:pt x="34" y="763"/>
                    <a:pt x="45" y="785"/>
                    <a:pt x="56" y="808"/>
                  </a:cubicBezTo>
                  <a:lnTo>
                    <a:pt x="56" y="808"/>
                  </a:lnTo>
                  <a:cubicBezTo>
                    <a:pt x="145" y="1009"/>
                    <a:pt x="347" y="1144"/>
                    <a:pt x="572" y="1144"/>
                  </a:cubicBezTo>
                  <a:cubicBezTo>
                    <a:pt x="717" y="1144"/>
                    <a:pt x="841" y="1088"/>
                    <a:pt x="942" y="1009"/>
                  </a:cubicBezTo>
                  <a:cubicBezTo>
                    <a:pt x="1368" y="1424"/>
                    <a:pt x="1368" y="1424"/>
                    <a:pt x="1368" y="1424"/>
                  </a:cubicBezTo>
                  <a:cubicBezTo>
                    <a:pt x="1379" y="1436"/>
                    <a:pt x="1390" y="1436"/>
                    <a:pt x="1401" y="1436"/>
                  </a:cubicBezTo>
                  <a:cubicBezTo>
                    <a:pt x="1412" y="1436"/>
                    <a:pt x="1424" y="1436"/>
                    <a:pt x="1424" y="1424"/>
                  </a:cubicBezTo>
                  <a:cubicBezTo>
                    <a:pt x="1446" y="1413"/>
                    <a:pt x="1446" y="1379"/>
                    <a:pt x="1424" y="1368"/>
                  </a:cubicBezTo>
                  <a:close/>
                  <a:moveTo>
                    <a:pt x="998" y="796"/>
                  </a:moveTo>
                  <a:lnTo>
                    <a:pt x="998" y="796"/>
                  </a:lnTo>
                  <a:lnTo>
                    <a:pt x="998" y="808"/>
                  </a:lnTo>
                  <a:lnTo>
                    <a:pt x="998" y="808"/>
                  </a:lnTo>
                  <a:cubicBezTo>
                    <a:pt x="975" y="830"/>
                    <a:pt x="964" y="852"/>
                    <a:pt x="953" y="875"/>
                  </a:cubicBezTo>
                  <a:lnTo>
                    <a:pt x="953" y="875"/>
                  </a:lnTo>
                  <a:cubicBezTo>
                    <a:pt x="863" y="987"/>
                    <a:pt x="729" y="1054"/>
                    <a:pt x="572" y="1054"/>
                  </a:cubicBezTo>
                  <a:cubicBezTo>
                    <a:pt x="426" y="1054"/>
                    <a:pt x="291" y="987"/>
                    <a:pt x="201" y="875"/>
                  </a:cubicBezTo>
                  <a:lnTo>
                    <a:pt x="201" y="875"/>
                  </a:lnTo>
                  <a:cubicBezTo>
                    <a:pt x="179" y="852"/>
                    <a:pt x="168" y="830"/>
                    <a:pt x="157" y="808"/>
                  </a:cubicBezTo>
                  <a:lnTo>
                    <a:pt x="157" y="808"/>
                  </a:lnTo>
                  <a:lnTo>
                    <a:pt x="145" y="796"/>
                  </a:lnTo>
                  <a:lnTo>
                    <a:pt x="145" y="796"/>
                  </a:lnTo>
                  <a:cubicBezTo>
                    <a:pt x="145" y="785"/>
                    <a:pt x="134" y="785"/>
                    <a:pt x="134" y="774"/>
                  </a:cubicBezTo>
                  <a:lnTo>
                    <a:pt x="134" y="774"/>
                  </a:lnTo>
                  <a:cubicBezTo>
                    <a:pt x="134" y="763"/>
                    <a:pt x="134" y="763"/>
                    <a:pt x="123" y="751"/>
                  </a:cubicBezTo>
                  <a:lnTo>
                    <a:pt x="123" y="751"/>
                  </a:lnTo>
                  <a:cubicBezTo>
                    <a:pt x="123" y="740"/>
                    <a:pt x="112" y="718"/>
                    <a:pt x="112" y="706"/>
                  </a:cubicBezTo>
                  <a:lnTo>
                    <a:pt x="112" y="695"/>
                  </a:lnTo>
                  <a:cubicBezTo>
                    <a:pt x="112" y="695"/>
                    <a:pt x="112" y="684"/>
                    <a:pt x="101" y="684"/>
                  </a:cubicBezTo>
                  <a:lnTo>
                    <a:pt x="101" y="673"/>
                  </a:lnTo>
                  <a:lnTo>
                    <a:pt x="101" y="662"/>
                  </a:lnTo>
                  <a:lnTo>
                    <a:pt x="101" y="650"/>
                  </a:lnTo>
                  <a:cubicBezTo>
                    <a:pt x="101" y="650"/>
                    <a:pt x="101" y="650"/>
                    <a:pt x="101" y="639"/>
                  </a:cubicBezTo>
                  <a:lnTo>
                    <a:pt x="101" y="628"/>
                  </a:lnTo>
                  <a:lnTo>
                    <a:pt x="89" y="617"/>
                  </a:lnTo>
                  <a:lnTo>
                    <a:pt x="89" y="606"/>
                  </a:lnTo>
                  <a:lnTo>
                    <a:pt x="89" y="594"/>
                  </a:lnTo>
                  <a:cubicBezTo>
                    <a:pt x="89" y="583"/>
                    <a:pt x="89" y="583"/>
                    <a:pt x="89" y="572"/>
                  </a:cubicBezTo>
                  <a:lnTo>
                    <a:pt x="89" y="572"/>
                  </a:lnTo>
                  <a:cubicBezTo>
                    <a:pt x="89" y="303"/>
                    <a:pt x="314" y="90"/>
                    <a:pt x="572" y="90"/>
                  </a:cubicBezTo>
                  <a:cubicBezTo>
                    <a:pt x="617" y="90"/>
                    <a:pt x="673" y="101"/>
                    <a:pt x="706" y="112"/>
                  </a:cubicBezTo>
                  <a:cubicBezTo>
                    <a:pt x="729" y="112"/>
                    <a:pt x="740" y="123"/>
                    <a:pt x="751" y="123"/>
                  </a:cubicBezTo>
                  <a:cubicBezTo>
                    <a:pt x="762" y="135"/>
                    <a:pt x="773" y="135"/>
                    <a:pt x="796" y="146"/>
                  </a:cubicBezTo>
                  <a:cubicBezTo>
                    <a:pt x="796" y="146"/>
                    <a:pt x="807" y="157"/>
                    <a:pt x="818" y="157"/>
                  </a:cubicBezTo>
                  <a:cubicBezTo>
                    <a:pt x="818" y="157"/>
                    <a:pt x="829" y="157"/>
                    <a:pt x="829" y="168"/>
                  </a:cubicBezTo>
                  <a:cubicBezTo>
                    <a:pt x="841" y="168"/>
                    <a:pt x="841" y="179"/>
                    <a:pt x="852" y="179"/>
                  </a:cubicBezTo>
                  <a:cubicBezTo>
                    <a:pt x="863" y="179"/>
                    <a:pt x="863" y="191"/>
                    <a:pt x="874" y="191"/>
                  </a:cubicBezTo>
                  <a:cubicBezTo>
                    <a:pt x="874" y="202"/>
                    <a:pt x="886" y="202"/>
                    <a:pt x="886" y="213"/>
                  </a:cubicBezTo>
                  <a:cubicBezTo>
                    <a:pt x="908" y="224"/>
                    <a:pt x="931" y="247"/>
                    <a:pt x="942" y="269"/>
                  </a:cubicBezTo>
                  <a:cubicBezTo>
                    <a:pt x="964" y="280"/>
                    <a:pt x="975" y="303"/>
                    <a:pt x="987" y="325"/>
                  </a:cubicBezTo>
                  <a:cubicBezTo>
                    <a:pt x="998" y="348"/>
                    <a:pt x="1009" y="359"/>
                    <a:pt x="1020" y="381"/>
                  </a:cubicBezTo>
                  <a:cubicBezTo>
                    <a:pt x="1031" y="404"/>
                    <a:pt x="1031" y="426"/>
                    <a:pt x="1043" y="449"/>
                  </a:cubicBezTo>
                  <a:cubicBezTo>
                    <a:pt x="1054" y="494"/>
                    <a:pt x="1054" y="527"/>
                    <a:pt x="1054" y="572"/>
                  </a:cubicBezTo>
                  <a:cubicBezTo>
                    <a:pt x="1054" y="583"/>
                    <a:pt x="1054" y="583"/>
                    <a:pt x="1054" y="594"/>
                  </a:cubicBezTo>
                  <a:lnTo>
                    <a:pt x="1054" y="606"/>
                  </a:lnTo>
                  <a:lnTo>
                    <a:pt x="1054" y="617"/>
                  </a:lnTo>
                  <a:lnTo>
                    <a:pt x="1054" y="628"/>
                  </a:lnTo>
                  <a:lnTo>
                    <a:pt x="1054" y="639"/>
                  </a:lnTo>
                  <a:cubicBezTo>
                    <a:pt x="1054" y="650"/>
                    <a:pt x="1054" y="650"/>
                    <a:pt x="1054" y="650"/>
                  </a:cubicBezTo>
                  <a:cubicBezTo>
                    <a:pt x="1054" y="650"/>
                    <a:pt x="1054" y="662"/>
                    <a:pt x="1043" y="662"/>
                  </a:cubicBezTo>
                  <a:lnTo>
                    <a:pt x="1043" y="673"/>
                  </a:lnTo>
                  <a:lnTo>
                    <a:pt x="1043" y="684"/>
                  </a:lnTo>
                  <a:lnTo>
                    <a:pt x="1043" y="695"/>
                  </a:lnTo>
                  <a:lnTo>
                    <a:pt x="1043" y="706"/>
                  </a:lnTo>
                  <a:cubicBezTo>
                    <a:pt x="1031" y="718"/>
                    <a:pt x="1031" y="740"/>
                    <a:pt x="1020" y="751"/>
                  </a:cubicBezTo>
                  <a:lnTo>
                    <a:pt x="1020" y="751"/>
                  </a:lnTo>
                  <a:cubicBezTo>
                    <a:pt x="1020" y="763"/>
                    <a:pt x="1020" y="763"/>
                    <a:pt x="1009" y="774"/>
                  </a:cubicBezTo>
                  <a:lnTo>
                    <a:pt x="1009" y="774"/>
                  </a:lnTo>
                  <a:cubicBezTo>
                    <a:pt x="1009" y="785"/>
                    <a:pt x="1009" y="785"/>
                    <a:pt x="1009" y="796"/>
                  </a:cubicBezTo>
                  <a:lnTo>
                    <a:pt x="998" y="79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rgbClr val="5CAC34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44ED344E-E75D-4148-AD50-33279B305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176" y="4166359"/>
              <a:ext cx="586141" cy="527095"/>
            </a:xfrm>
            <a:custGeom>
              <a:avLst/>
              <a:gdLst>
                <a:gd name="T0" fmla="*/ 661 w 1795"/>
                <a:gd name="T1" fmla="*/ 1290 h 1616"/>
                <a:gd name="T2" fmla="*/ 661 w 1795"/>
                <a:gd name="T3" fmla="*/ 1290 h 1616"/>
                <a:gd name="T4" fmla="*/ 1289 w 1795"/>
                <a:gd name="T5" fmla="*/ 673 h 1616"/>
                <a:gd name="T6" fmla="*/ 1772 w 1795"/>
                <a:gd name="T7" fmla="*/ 875 h 1616"/>
                <a:gd name="T8" fmla="*/ 1794 w 1795"/>
                <a:gd name="T9" fmla="*/ 863 h 1616"/>
                <a:gd name="T10" fmla="*/ 1794 w 1795"/>
                <a:gd name="T11" fmla="*/ 45 h 1616"/>
                <a:gd name="T12" fmla="*/ 1749 w 1795"/>
                <a:gd name="T13" fmla="*/ 0 h 1616"/>
                <a:gd name="T14" fmla="*/ 45 w 1795"/>
                <a:gd name="T15" fmla="*/ 0 h 1616"/>
                <a:gd name="T16" fmla="*/ 0 w 1795"/>
                <a:gd name="T17" fmla="*/ 45 h 1616"/>
                <a:gd name="T18" fmla="*/ 0 w 1795"/>
                <a:gd name="T19" fmla="*/ 1570 h 1616"/>
                <a:gd name="T20" fmla="*/ 33 w 1795"/>
                <a:gd name="T21" fmla="*/ 1615 h 1616"/>
                <a:gd name="T22" fmla="*/ 33 w 1795"/>
                <a:gd name="T23" fmla="*/ 1615 h 1616"/>
                <a:gd name="T24" fmla="*/ 695 w 1795"/>
                <a:gd name="T25" fmla="*/ 1615 h 1616"/>
                <a:gd name="T26" fmla="*/ 718 w 1795"/>
                <a:gd name="T27" fmla="*/ 1581 h 1616"/>
                <a:gd name="T28" fmla="*/ 661 w 1795"/>
                <a:gd name="T29" fmla="*/ 1290 h 1616"/>
                <a:gd name="T30" fmla="*/ 90 w 1795"/>
                <a:gd name="T31" fmla="*/ 90 h 1616"/>
                <a:gd name="T32" fmla="*/ 90 w 1795"/>
                <a:gd name="T33" fmla="*/ 90 h 1616"/>
                <a:gd name="T34" fmla="*/ 1716 w 1795"/>
                <a:gd name="T35" fmla="*/ 90 h 1616"/>
                <a:gd name="T36" fmla="*/ 1716 w 1795"/>
                <a:gd name="T37" fmla="*/ 460 h 1616"/>
                <a:gd name="T38" fmla="*/ 90 w 1795"/>
                <a:gd name="T39" fmla="*/ 460 h 1616"/>
                <a:gd name="T40" fmla="*/ 90 w 1795"/>
                <a:gd name="T41" fmla="*/ 90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5" h="1616">
                  <a:moveTo>
                    <a:pt x="661" y="1290"/>
                  </a:moveTo>
                  <a:lnTo>
                    <a:pt x="661" y="1290"/>
                  </a:lnTo>
                  <a:cubicBezTo>
                    <a:pt x="684" y="953"/>
                    <a:pt x="953" y="684"/>
                    <a:pt x="1289" y="673"/>
                  </a:cubicBezTo>
                  <a:cubicBezTo>
                    <a:pt x="1480" y="673"/>
                    <a:pt x="1648" y="751"/>
                    <a:pt x="1772" y="875"/>
                  </a:cubicBezTo>
                  <a:cubicBezTo>
                    <a:pt x="1783" y="886"/>
                    <a:pt x="1794" y="875"/>
                    <a:pt x="1794" y="863"/>
                  </a:cubicBezTo>
                  <a:cubicBezTo>
                    <a:pt x="1794" y="45"/>
                    <a:pt x="1794" y="45"/>
                    <a:pt x="1794" y="45"/>
                  </a:cubicBezTo>
                  <a:cubicBezTo>
                    <a:pt x="1794" y="22"/>
                    <a:pt x="1783" y="0"/>
                    <a:pt x="174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0"/>
                    <a:pt x="0" y="22"/>
                    <a:pt x="0" y="45"/>
                  </a:cubicBezTo>
                  <a:cubicBezTo>
                    <a:pt x="0" y="1570"/>
                    <a:pt x="0" y="1570"/>
                    <a:pt x="0" y="1570"/>
                  </a:cubicBezTo>
                  <a:cubicBezTo>
                    <a:pt x="0" y="1592"/>
                    <a:pt x="22" y="1615"/>
                    <a:pt x="33" y="1615"/>
                  </a:cubicBezTo>
                  <a:lnTo>
                    <a:pt x="33" y="1615"/>
                  </a:lnTo>
                  <a:cubicBezTo>
                    <a:pt x="695" y="1615"/>
                    <a:pt x="695" y="1615"/>
                    <a:pt x="695" y="1615"/>
                  </a:cubicBezTo>
                  <a:cubicBezTo>
                    <a:pt x="718" y="1615"/>
                    <a:pt x="729" y="1592"/>
                    <a:pt x="718" y="1581"/>
                  </a:cubicBezTo>
                  <a:cubicBezTo>
                    <a:pt x="684" y="1491"/>
                    <a:pt x="661" y="1390"/>
                    <a:pt x="661" y="1290"/>
                  </a:cubicBezTo>
                  <a:close/>
                  <a:moveTo>
                    <a:pt x="90" y="90"/>
                  </a:moveTo>
                  <a:lnTo>
                    <a:pt x="90" y="90"/>
                  </a:lnTo>
                  <a:cubicBezTo>
                    <a:pt x="1716" y="90"/>
                    <a:pt x="1716" y="90"/>
                    <a:pt x="1716" y="90"/>
                  </a:cubicBezTo>
                  <a:cubicBezTo>
                    <a:pt x="1716" y="460"/>
                    <a:pt x="1716" y="460"/>
                    <a:pt x="1716" y="460"/>
                  </a:cubicBezTo>
                  <a:cubicBezTo>
                    <a:pt x="90" y="460"/>
                    <a:pt x="90" y="460"/>
                    <a:pt x="90" y="460"/>
                  </a:cubicBez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rgbClr val="5CAC3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10D229-37A0-4AA1-B535-79630B66766E}"/>
              </a:ext>
            </a:extLst>
          </p:cNvPr>
          <p:cNvGrpSpPr/>
          <p:nvPr/>
        </p:nvGrpSpPr>
        <p:grpSpPr>
          <a:xfrm rot="18793476">
            <a:off x="6600121" y="5209697"/>
            <a:ext cx="341505" cy="325243"/>
            <a:chOff x="7187063" y="4101547"/>
            <a:chExt cx="895061" cy="852439"/>
          </a:xfrm>
          <a:solidFill>
            <a:srgbClr val="FFFFFF"/>
          </a:solidFill>
        </p:grpSpPr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5EAF652A-2CA0-43FF-9824-AE7142469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7063" y="4101547"/>
              <a:ext cx="895061" cy="669401"/>
            </a:xfrm>
            <a:custGeom>
              <a:avLst/>
              <a:gdLst>
                <a:gd name="T0" fmla="*/ 1806 w 2008"/>
                <a:gd name="T1" fmla="*/ 0 h 1695"/>
                <a:gd name="T2" fmla="*/ 1806 w 2008"/>
                <a:gd name="T3" fmla="*/ 0 h 1695"/>
                <a:gd name="T4" fmla="*/ 213 w 2008"/>
                <a:gd name="T5" fmla="*/ 0 h 1695"/>
                <a:gd name="T6" fmla="*/ 0 w 2008"/>
                <a:gd name="T7" fmla="*/ 202 h 1695"/>
                <a:gd name="T8" fmla="*/ 0 w 2008"/>
                <a:gd name="T9" fmla="*/ 1189 h 1695"/>
                <a:gd name="T10" fmla="*/ 213 w 2008"/>
                <a:gd name="T11" fmla="*/ 1402 h 1695"/>
                <a:gd name="T12" fmla="*/ 796 w 2008"/>
                <a:gd name="T13" fmla="*/ 1402 h 1695"/>
                <a:gd name="T14" fmla="*/ 796 w 2008"/>
                <a:gd name="T15" fmla="*/ 1604 h 1695"/>
                <a:gd name="T16" fmla="*/ 673 w 2008"/>
                <a:gd name="T17" fmla="*/ 1604 h 1695"/>
                <a:gd name="T18" fmla="*/ 628 w 2008"/>
                <a:gd name="T19" fmla="*/ 1649 h 1695"/>
                <a:gd name="T20" fmla="*/ 673 w 2008"/>
                <a:gd name="T21" fmla="*/ 1694 h 1695"/>
                <a:gd name="T22" fmla="*/ 1334 w 2008"/>
                <a:gd name="T23" fmla="*/ 1694 h 1695"/>
                <a:gd name="T24" fmla="*/ 1379 w 2008"/>
                <a:gd name="T25" fmla="*/ 1649 h 1695"/>
                <a:gd name="T26" fmla="*/ 1334 w 2008"/>
                <a:gd name="T27" fmla="*/ 1604 h 1695"/>
                <a:gd name="T28" fmla="*/ 1211 w 2008"/>
                <a:gd name="T29" fmla="*/ 1604 h 1695"/>
                <a:gd name="T30" fmla="*/ 1211 w 2008"/>
                <a:gd name="T31" fmla="*/ 1402 h 1695"/>
                <a:gd name="T32" fmla="*/ 1806 w 2008"/>
                <a:gd name="T33" fmla="*/ 1402 h 1695"/>
                <a:gd name="T34" fmla="*/ 2007 w 2008"/>
                <a:gd name="T35" fmla="*/ 1189 h 1695"/>
                <a:gd name="T36" fmla="*/ 2007 w 2008"/>
                <a:gd name="T37" fmla="*/ 202 h 1695"/>
                <a:gd name="T38" fmla="*/ 1806 w 2008"/>
                <a:gd name="T39" fmla="*/ 0 h 1695"/>
                <a:gd name="T40" fmla="*/ 1121 w 2008"/>
                <a:gd name="T41" fmla="*/ 1604 h 1695"/>
                <a:gd name="T42" fmla="*/ 1121 w 2008"/>
                <a:gd name="T43" fmla="*/ 1604 h 1695"/>
                <a:gd name="T44" fmla="*/ 886 w 2008"/>
                <a:gd name="T45" fmla="*/ 1604 h 1695"/>
                <a:gd name="T46" fmla="*/ 886 w 2008"/>
                <a:gd name="T47" fmla="*/ 1402 h 1695"/>
                <a:gd name="T48" fmla="*/ 1121 w 2008"/>
                <a:gd name="T49" fmla="*/ 1402 h 1695"/>
                <a:gd name="T50" fmla="*/ 1121 w 2008"/>
                <a:gd name="T51" fmla="*/ 1604 h 1695"/>
                <a:gd name="T52" fmla="*/ 1917 w 2008"/>
                <a:gd name="T53" fmla="*/ 1189 h 1695"/>
                <a:gd name="T54" fmla="*/ 1917 w 2008"/>
                <a:gd name="T55" fmla="*/ 1189 h 1695"/>
                <a:gd name="T56" fmla="*/ 1806 w 2008"/>
                <a:gd name="T57" fmla="*/ 1301 h 1695"/>
                <a:gd name="T58" fmla="*/ 1727 w 2008"/>
                <a:gd name="T59" fmla="*/ 1301 h 1695"/>
                <a:gd name="T60" fmla="*/ 1559 w 2008"/>
                <a:gd name="T61" fmla="*/ 1301 h 1695"/>
                <a:gd name="T62" fmla="*/ 213 w 2008"/>
                <a:gd name="T63" fmla="*/ 1301 h 1695"/>
                <a:gd name="T64" fmla="*/ 101 w 2008"/>
                <a:gd name="T65" fmla="*/ 1189 h 1695"/>
                <a:gd name="T66" fmla="*/ 101 w 2008"/>
                <a:gd name="T67" fmla="*/ 1133 h 1695"/>
                <a:gd name="T68" fmla="*/ 1559 w 2008"/>
                <a:gd name="T69" fmla="*/ 1133 h 1695"/>
                <a:gd name="T70" fmla="*/ 1727 w 2008"/>
                <a:gd name="T71" fmla="*/ 1133 h 1695"/>
                <a:gd name="T72" fmla="*/ 1917 w 2008"/>
                <a:gd name="T73" fmla="*/ 1133 h 1695"/>
                <a:gd name="T74" fmla="*/ 1917 w 2008"/>
                <a:gd name="T75" fmla="*/ 1189 h 1695"/>
                <a:gd name="T76" fmla="*/ 1917 w 2008"/>
                <a:gd name="T77" fmla="*/ 1066 h 1695"/>
                <a:gd name="T78" fmla="*/ 1917 w 2008"/>
                <a:gd name="T79" fmla="*/ 1066 h 1695"/>
                <a:gd name="T80" fmla="*/ 101 w 2008"/>
                <a:gd name="T81" fmla="*/ 1066 h 1695"/>
                <a:gd name="T82" fmla="*/ 101 w 2008"/>
                <a:gd name="T83" fmla="*/ 202 h 1695"/>
                <a:gd name="T84" fmla="*/ 213 w 2008"/>
                <a:gd name="T85" fmla="*/ 90 h 1695"/>
                <a:gd name="T86" fmla="*/ 1806 w 2008"/>
                <a:gd name="T87" fmla="*/ 90 h 1695"/>
                <a:gd name="T88" fmla="*/ 1917 w 2008"/>
                <a:gd name="T89" fmla="*/ 202 h 1695"/>
                <a:gd name="T90" fmla="*/ 1917 w 2008"/>
                <a:gd name="T91" fmla="*/ 10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8" h="1695">
                  <a:moveTo>
                    <a:pt x="1806" y="0"/>
                  </a:moveTo>
                  <a:lnTo>
                    <a:pt x="1806" y="0"/>
                  </a:lnTo>
                  <a:cubicBezTo>
                    <a:pt x="213" y="0"/>
                    <a:pt x="213" y="0"/>
                    <a:pt x="213" y="0"/>
                  </a:cubicBezTo>
                  <a:cubicBezTo>
                    <a:pt x="90" y="0"/>
                    <a:pt x="0" y="90"/>
                    <a:pt x="0" y="202"/>
                  </a:cubicBezTo>
                  <a:cubicBezTo>
                    <a:pt x="0" y="1189"/>
                    <a:pt x="0" y="1189"/>
                    <a:pt x="0" y="1189"/>
                  </a:cubicBezTo>
                  <a:cubicBezTo>
                    <a:pt x="0" y="1301"/>
                    <a:pt x="90" y="1402"/>
                    <a:pt x="213" y="1402"/>
                  </a:cubicBezTo>
                  <a:cubicBezTo>
                    <a:pt x="796" y="1402"/>
                    <a:pt x="796" y="1402"/>
                    <a:pt x="796" y="1402"/>
                  </a:cubicBezTo>
                  <a:cubicBezTo>
                    <a:pt x="796" y="1604"/>
                    <a:pt x="796" y="1604"/>
                    <a:pt x="796" y="1604"/>
                  </a:cubicBezTo>
                  <a:cubicBezTo>
                    <a:pt x="673" y="1604"/>
                    <a:pt x="673" y="1604"/>
                    <a:pt x="673" y="1604"/>
                  </a:cubicBezTo>
                  <a:cubicBezTo>
                    <a:pt x="650" y="1604"/>
                    <a:pt x="628" y="1626"/>
                    <a:pt x="628" y="1649"/>
                  </a:cubicBezTo>
                  <a:cubicBezTo>
                    <a:pt x="628" y="1671"/>
                    <a:pt x="650" y="1694"/>
                    <a:pt x="673" y="1694"/>
                  </a:cubicBezTo>
                  <a:cubicBezTo>
                    <a:pt x="1334" y="1694"/>
                    <a:pt x="1334" y="1694"/>
                    <a:pt x="1334" y="1694"/>
                  </a:cubicBezTo>
                  <a:cubicBezTo>
                    <a:pt x="1357" y="1694"/>
                    <a:pt x="1379" y="1671"/>
                    <a:pt x="1379" y="1649"/>
                  </a:cubicBezTo>
                  <a:cubicBezTo>
                    <a:pt x="1379" y="1626"/>
                    <a:pt x="1357" y="1604"/>
                    <a:pt x="1334" y="1604"/>
                  </a:cubicBezTo>
                  <a:cubicBezTo>
                    <a:pt x="1211" y="1604"/>
                    <a:pt x="1211" y="1604"/>
                    <a:pt x="1211" y="1604"/>
                  </a:cubicBezTo>
                  <a:cubicBezTo>
                    <a:pt x="1211" y="1402"/>
                    <a:pt x="1211" y="1402"/>
                    <a:pt x="1211" y="1402"/>
                  </a:cubicBezTo>
                  <a:cubicBezTo>
                    <a:pt x="1806" y="1402"/>
                    <a:pt x="1806" y="1402"/>
                    <a:pt x="1806" y="1402"/>
                  </a:cubicBezTo>
                  <a:cubicBezTo>
                    <a:pt x="1917" y="1402"/>
                    <a:pt x="2007" y="1301"/>
                    <a:pt x="2007" y="1189"/>
                  </a:cubicBezTo>
                  <a:cubicBezTo>
                    <a:pt x="2007" y="202"/>
                    <a:pt x="2007" y="202"/>
                    <a:pt x="2007" y="202"/>
                  </a:cubicBezTo>
                  <a:cubicBezTo>
                    <a:pt x="2007" y="90"/>
                    <a:pt x="1917" y="0"/>
                    <a:pt x="1806" y="0"/>
                  </a:cubicBezTo>
                  <a:close/>
                  <a:moveTo>
                    <a:pt x="1121" y="1604"/>
                  </a:moveTo>
                  <a:lnTo>
                    <a:pt x="1121" y="1604"/>
                  </a:lnTo>
                  <a:cubicBezTo>
                    <a:pt x="886" y="1604"/>
                    <a:pt x="886" y="1604"/>
                    <a:pt x="886" y="1604"/>
                  </a:cubicBezTo>
                  <a:cubicBezTo>
                    <a:pt x="886" y="1402"/>
                    <a:pt x="886" y="1402"/>
                    <a:pt x="886" y="1402"/>
                  </a:cubicBezTo>
                  <a:cubicBezTo>
                    <a:pt x="1121" y="1402"/>
                    <a:pt x="1121" y="1402"/>
                    <a:pt x="1121" y="1402"/>
                  </a:cubicBezTo>
                  <a:lnTo>
                    <a:pt x="1121" y="1604"/>
                  </a:lnTo>
                  <a:close/>
                  <a:moveTo>
                    <a:pt x="1917" y="1189"/>
                  </a:moveTo>
                  <a:lnTo>
                    <a:pt x="1917" y="1189"/>
                  </a:lnTo>
                  <a:cubicBezTo>
                    <a:pt x="1917" y="1256"/>
                    <a:pt x="1861" y="1301"/>
                    <a:pt x="1806" y="1301"/>
                  </a:cubicBezTo>
                  <a:cubicBezTo>
                    <a:pt x="1727" y="1301"/>
                    <a:pt x="1727" y="1301"/>
                    <a:pt x="1727" y="1301"/>
                  </a:cubicBezTo>
                  <a:cubicBezTo>
                    <a:pt x="1559" y="1301"/>
                    <a:pt x="1559" y="1301"/>
                    <a:pt x="1559" y="1301"/>
                  </a:cubicBezTo>
                  <a:cubicBezTo>
                    <a:pt x="213" y="1301"/>
                    <a:pt x="213" y="1301"/>
                    <a:pt x="213" y="1301"/>
                  </a:cubicBezTo>
                  <a:cubicBezTo>
                    <a:pt x="146" y="1301"/>
                    <a:pt x="101" y="1256"/>
                    <a:pt x="101" y="1189"/>
                  </a:cubicBezTo>
                  <a:cubicBezTo>
                    <a:pt x="101" y="1133"/>
                    <a:pt x="101" y="1133"/>
                    <a:pt x="101" y="1133"/>
                  </a:cubicBezTo>
                  <a:cubicBezTo>
                    <a:pt x="1559" y="1133"/>
                    <a:pt x="1559" y="1133"/>
                    <a:pt x="1559" y="1133"/>
                  </a:cubicBezTo>
                  <a:cubicBezTo>
                    <a:pt x="1727" y="1133"/>
                    <a:pt x="1727" y="1133"/>
                    <a:pt x="1727" y="1133"/>
                  </a:cubicBezTo>
                  <a:cubicBezTo>
                    <a:pt x="1917" y="1133"/>
                    <a:pt x="1917" y="1133"/>
                    <a:pt x="1917" y="1133"/>
                  </a:cubicBezTo>
                  <a:lnTo>
                    <a:pt x="1917" y="1189"/>
                  </a:lnTo>
                  <a:close/>
                  <a:moveTo>
                    <a:pt x="1917" y="1066"/>
                  </a:moveTo>
                  <a:lnTo>
                    <a:pt x="1917" y="1066"/>
                  </a:lnTo>
                  <a:cubicBezTo>
                    <a:pt x="101" y="1066"/>
                    <a:pt x="101" y="1066"/>
                    <a:pt x="101" y="1066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1" y="146"/>
                    <a:pt x="146" y="90"/>
                    <a:pt x="213" y="90"/>
                  </a:cubicBezTo>
                  <a:cubicBezTo>
                    <a:pt x="1806" y="90"/>
                    <a:pt x="1806" y="90"/>
                    <a:pt x="1806" y="90"/>
                  </a:cubicBezTo>
                  <a:cubicBezTo>
                    <a:pt x="1861" y="90"/>
                    <a:pt x="1917" y="146"/>
                    <a:pt x="1917" y="202"/>
                  </a:cubicBezTo>
                  <a:lnTo>
                    <a:pt x="1917" y="1066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rgbClr val="5CAC34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19533532-6BB9-4463-BEF4-8AD767EBA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41" y="4816272"/>
              <a:ext cx="796705" cy="137714"/>
            </a:xfrm>
            <a:custGeom>
              <a:avLst/>
              <a:gdLst>
                <a:gd name="T0" fmla="*/ 1727 w 1784"/>
                <a:gd name="T1" fmla="*/ 89 h 348"/>
                <a:gd name="T2" fmla="*/ 1727 w 1784"/>
                <a:gd name="T3" fmla="*/ 89 h 348"/>
                <a:gd name="T4" fmla="*/ 1581 w 1784"/>
                <a:gd name="T5" fmla="*/ 0 h 348"/>
                <a:gd name="T6" fmla="*/ 202 w 1784"/>
                <a:gd name="T7" fmla="*/ 0 h 348"/>
                <a:gd name="T8" fmla="*/ 67 w 1784"/>
                <a:gd name="T9" fmla="*/ 89 h 348"/>
                <a:gd name="T10" fmla="*/ 11 w 1784"/>
                <a:gd name="T11" fmla="*/ 213 h 348"/>
                <a:gd name="T12" fmla="*/ 22 w 1784"/>
                <a:gd name="T13" fmla="*/ 314 h 348"/>
                <a:gd name="T14" fmla="*/ 101 w 1784"/>
                <a:gd name="T15" fmla="*/ 347 h 348"/>
                <a:gd name="T16" fmla="*/ 1694 w 1784"/>
                <a:gd name="T17" fmla="*/ 347 h 348"/>
                <a:gd name="T18" fmla="*/ 1772 w 1784"/>
                <a:gd name="T19" fmla="*/ 314 h 348"/>
                <a:gd name="T20" fmla="*/ 1772 w 1784"/>
                <a:gd name="T21" fmla="*/ 213 h 348"/>
                <a:gd name="T22" fmla="*/ 1727 w 1784"/>
                <a:gd name="T23" fmla="*/ 8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4" h="348">
                  <a:moveTo>
                    <a:pt x="1727" y="89"/>
                  </a:moveTo>
                  <a:lnTo>
                    <a:pt x="1727" y="89"/>
                  </a:lnTo>
                  <a:cubicBezTo>
                    <a:pt x="1705" y="45"/>
                    <a:pt x="1637" y="0"/>
                    <a:pt x="1581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46" y="0"/>
                    <a:pt x="90" y="45"/>
                    <a:pt x="67" y="89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0" y="247"/>
                    <a:pt x="0" y="280"/>
                    <a:pt x="22" y="314"/>
                  </a:cubicBezTo>
                  <a:cubicBezTo>
                    <a:pt x="34" y="336"/>
                    <a:pt x="67" y="347"/>
                    <a:pt x="101" y="347"/>
                  </a:cubicBezTo>
                  <a:cubicBezTo>
                    <a:pt x="1694" y="347"/>
                    <a:pt x="1694" y="347"/>
                    <a:pt x="1694" y="347"/>
                  </a:cubicBezTo>
                  <a:cubicBezTo>
                    <a:pt x="1727" y="347"/>
                    <a:pt x="1749" y="336"/>
                    <a:pt x="1772" y="314"/>
                  </a:cubicBezTo>
                  <a:cubicBezTo>
                    <a:pt x="1783" y="280"/>
                    <a:pt x="1783" y="247"/>
                    <a:pt x="1772" y="213"/>
                  </a:cubicBezTo>
                  <a:lnTo>
                    <a:pt x="1727" y="89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rgbClr val="5CAC34"/>
                </a:solidFill>
                <a:effectLst/>
                <a:uLnTx/>
                <a:uFillTx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FBB882B-937E-440B-9917-EDF41A7BBC53}"/>
                </a:ext>
              </a:extLst>
            </p:cNvPr>
            <p:cNvCxnSpPr/>
            <p:nvPr/>
          </p:nvCxnSpPr>
          <p:spPr>
            <a:xfrm flipV="1">
              <a:off x="7303858" y="4342106"/>
              <a:ext cx="186245" cy="94142"/>
            </a:xfrm>
            <a:prstGeom prst="line">
              <a:avLst/>
            </a:prstGeom>
            <a:grpFill/>
            <a:ln w="14288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5F1043C-44FF-48FC-8C6C-B2F387F53737}"/>
                </a:ext>
              </a:extLst>
            </p:cNvPr>
            <p:cNvCxnSpPr/>
            <p:nvPr/>
          </p:nvCxnSpPr>
          <p:spPr>
            <a:xfrm>
              <a:off x="7490103" y="4342106"/>
              <a:ext cx="160853" cy="55871"/>
            </a:xfrm>
            <a:prstGeom prst="line">
              <a:avLst/>
            </a:prstGeom>
            <a:grpFill/>
            <a:ln w="14288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818FF0D-C110-49E4-9314-9DC5DD12E7FF}"/>
                </a:ext>
              </a:extLst>
            </p:cNvPr>
            <p:cNvCxnSpPr/>
            <p:nvPr/>
          </p:nvCxnSpPr>
          <p:spPr>
            <a:xfrm flipV="1">
              <a:off x="7650956" y="4223281"/>
              <a:ext cx="270315" cy="174696"/>
            </a:xfrm>
            <a:prstGeom prst="line">
              <a:avLst/>
            </a:prstGeom>
            <a:grpFill/>
            <a:ln w="14288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53F3F5-922C-4318-8221-ABEDE3C21619}"/>
              </a:ext>
            </a:extLst>
          </p:cNvPr>
          <p:cNvGrpSpPr/>
          <p:nvPr/>
        </p:nvGrpSpPr>
        <p:grpSpPr>
          <a:xfrm flipH="1">
            <a:off x="8449467" y="4932889"/>
            <a:ext cx="2913046" cy="153186"/>
            <a:chOff x="457146" y="2360114"/>
            <a:chExt cx="3108602" cy="78555"/>
          </a:xfrm>
          <a:solidFill>
            <a:srgbClr val="FFFFFF">
              <a:lumMod val="50000"/>
            </a:srgbClr>
          </a:solidFill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C615847-E20E-40EC-A4C5-5D0BEB01F07A}"/>
                </a:ext>
              </a:extLst>
            </p:cNvPr>
            <p:cNvCxnSpPr/>
            <p:nvPr/>
          </p:nvCxnSpPr>
          <p:spPr>
            <a:xfrm>
              <a:off x="457146" y="2438669"/>
              <a:ext cx="3108602" cy="0"/>
            </a:xfrm>
            <a:prstGeom prst="line">
              <a:avLst/>
            </a:prstGeom>
            <a:grpFill/>
            <a:ln w="14288" cap="flat">
              <a:solidFill>
                <a:srgbClr val="FFFFFF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3" name="Isosceles Triangle 9">
              <a:extLst>
                <a:ext uri="{FF2B5EF4-FFF2-40B4-BE49-F238E27FC236}">
                  <a16:creationId xmlns:a16="http://schemas.microsoft.com/office/drawing/2014/main" id="{3ACFB890-BF23-4488-89D6-1C88BE0D6EB5}"/>
                </a:ext>
              </a:extLst>
            </p:cNvPr>
            <p:cNvSpPr/>
            <p:nvPr/>
          </p:nvSpPr>
          <p:spPr>
            <a:xfrm rot="10800000" flipV="1">
              <a:off x="3477179" y="2360114"/>
              <a:ext cx="88569" cy="78555"/>
            </a:xfrm>
            <a:prstGeom prst="triangle">
              <a:avLst>
                <a:gd name="adj" fmla="val 0"/>
              </a:avLst>
            </a:prstGeom>
            <a:grpFill/>
            <a:ln>
              <a:solidFill>
                <a:srgbClr val="FFFFFF">
                  <a:lumMod val="50000"/>
                </a:srgb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7EB587-BD20-4C13-9E67-7719E2C714D5}"/>
              </a:ext>
            </a:extLst>
          </p:cNvPr>
          <p:cNvGrpSpPr/>
          <p:nvPr/>
        </p:nvGrpSpPr>
        <p:grpSpPr>
          <a:xfrm>
            <a:off x="697585" y="1624133"/>
            <a:ext cx="2913046" cy="153186"/>
            <a:chOff x="457146" y="2360114"/>
            <a:chExt cx="3108602" cy="78555"/>
          </a:xfrm>
          <a:solidFill>
            <a:srgbClr val="FFFFFF">
              <a:lumMod val="50000"/>
            </a:srgbClr>
          </a:solidFill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1A1C3AA-CDF8-4D0F-A302-C9FE0C07B433}"/>
                </a:ext>
              </a:extLst>
            </p:cNvPr>
            <p:cNvCxnSpPr/>
            <p:nvPr/>
          </p:nvCxnSpPr>
          <p:spPr>
            <a:xfrm>
              <a:off x="457146" y="2438669"/>
              <a:ext cx="3108602" cy="0"/>
            </a:xfrm>
            <a:prstGeom prst="line">
              <a:avLst/>
            </a:prstGeom>
            <a:grpFill/>
            <a:ln w="14288" cap="flat">
              <a:solidFill>
                <a:srgbClr val="FFFFFF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Isosceles Triangle 9">
              <a:extLst>
                <a:ext uri="{FF2B5EF4-FFF2-40B4-BE49-F238E27FC236}">
                  <a16:creationId xmlns:a16="http://schemas.microsoft.com/office/drawing/2014/main" id="{5DDF7DEB-3EDC-496D-9B65-54C364920132}"/>
                </a:ext>
              </a:extLst>
            </p:cNvPr>
            <p:cNvSpPr/>
            <p:nvPr/>
          </p:nvSpPr>
          <p:spPr>
            <a:xfrm rot="10800000" flipV="1">
              <a:off x="3477179" y="2360114"/>
              <a:ext cx="88569" cy="78555"/>
            </a:xfrm>
            <a:prstGeom prst="triangle">
              <a:avLst>
                <a:gd name="adj" fmla="val 0"/>
              </a:avLst>
            </a:prstGeom>
            <a:grpFill/>
            <a:ln>
              <a:solidFill>
                <a:srgbClr val="FFFFFF">
                  <a:lumMod val="50000"/>
                </a:srgb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D134B75-D8B1-4EE7-A43A-DBFF550245B2}"/>
              </a:ext>
            </a:extLst>
          </p:cNvPr>
          <p:cNvGrpSpPr/>
          <p:nvPr/>
        </p:nvGrpSpPr>
        <p:grpSpPr>
          <a:xfrm>
            <a:off x="646705" y="4846100"/>
            <a:ext cx="2913046" cy="153186"/>
            <a:chOff x="457146" y="2360114"/>
            <a:chExt cx="3108602" cy="78555"/>
          </a:xfrm>
          <a:solidFill>
            <a:srgbClr val="FFFFFF">
              <a:lumMod val="50000"/>
            </a:srgbClr>
          </a:solidFill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E129CD3-B6D0-4589-B075-AD386FE18CE7}"/>
                </a:ext>
              </a:extLst>
            </p:cNvPr>
            <p:cNvCxnSpPr/>
            <p:nvPr/>
          </p:nvCxnSpPr>
          <p:spPr>
            <a:xfrm>
              <a:off x="457146" y="2438669"/>
              <a:ext cx="3108602" cy="0"/>
            </a:xfrm>
            <a:prstGeom prst="line">
              <a:avLst/>
            </a:prstGeom>
            <a:grpFill/>
            <a:ln w="14288" cap="flat">
              <a:solidFill>
                <a:srgbClr val="FFFFFF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Isosceles Triangle 9">
              <a:extLst>
                <a:ext uri="{FF2B5EF4-FFF2-40B4-BE49-F238E27FC236}">
                  <a16:creationId xmlns:a16="http://schemas.microsoft.com/office/drawing/2014/main" id="{67F7C2F0-6EAD-4BAF-A3F5-96F67836379F}"/>
                </a:ext>
              </a:extLst>
            </p:cNvPr>
            <p:cNvSpPr/>
            <p:nvPr/>
          </p:nvSpPr>
          <p:spPr>
            <a:xfrm rot="10800000" flipV="1">
              <a:off x="3477179" y="2360114"/>
              <a:ext cx="88569" cy="78555"/>
            </a:xfrm>
            <a:prstGeom prst="triangle">
              <a:avLst>
                <a:gd name="adj" fmla="val 0"/>
              </a:avLst>
            </a:prstGeom>
            <a:grpFill/>
            <a:ln>
              <a:solidFill>
                <a:srgbClr val="FFFFFF">
                  <a:lumMod val="50000"/>
                </a:srgb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60AD2C0C-7149-422B-8FE4-554F5F67FB1E}"/>
              </a:ext>
            </a:extLst>
          </p:cNvPr>
          <p:cNvSpPr/>
          <p:nvPr/>
        </p:nvSpPr>
        <p:spPr>
          <a:xfrm>
            <a:off x="8502437" y="1848601"/>
            <a:ext cx="32344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Database services to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update, maintain, and expand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your constituent profiles to adhere to USPS standards, improve fundraising, and prepare for effective analytics. 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45CFA0D-3512-4CC0-9070-0EFFA0B9B447}"/>
              </a:ext>
            </a:extLst>
          </p:cNvPr>
          <p:cNvSpPr/>
          <p:nvPr/>
        </p:nvSpPr>
        <p:spPr>
          <a:xfrm>
            <a:off x="8631692" y="1323665"/>
            <a:ext cx="2904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3BA3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Data Enrichment Services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63BA38"/>
              </a:solidFill>
              <a:effectLst/>
              <a:uLnTx/>
              <a:uFillTx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658678E-1DB1-4AEB-ADD0-D563D649D540}"/>
              </a:ext>
            </a:extLst>
          </p:cNvPr>
          <p:cNvSpPr/>
          <p:nvPr/>
        </p:nvSpPr>
        <p:spPr>
          <a:xfrm>
            <a:off x="8431488" y="5241818"/>
            <a:ext cx="3305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Enhanced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modeling, data insights, and software solutions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to find the right prospects and connect with the right message.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BD2533-137E-45FF-88E3-6AECC3AC0DC3}"/>
              </a:ext>
            </a:extLst>
          </p:cNvPr>
          <p:cNvSpPr/>
          <p:nvPr/>
        </p:nvSpPr>
        <p:spPr>
          <a:xfrm>
            <a:off x="8696365" y="4712638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3BA3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Research &amp; Modeling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63BA38"/>
              </a:solidFill>
              <a:effectLst/>
              <a:uLnTx/>
              <a:uFillTx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1E1BDBF-C61E-4E4E-B6F6-F359BE333199}"/>
              </a:ext>
            </a:extLst>
          </p:cNvPr>
          <p:cNvSpPr/>
          <p:nvPr/>
        </p:nvSpPr>
        <p:spPr>
          <a:xfrm>
            <a:off x="333375" y="5056453"/>
            <a:ext cx="3421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</a:rPr>
              <a:t>Benchmark</a:t>
            </a:r>
            <a:r>
              <a:rPr kumimoji="0" lang="en-US" sz="1400" b="0" i="0" u="none" strike="noStrike" kern="0" cap="none" spc="-300" normalizeH="0" baseline="0" noProof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</a:rPr>
              <a:t> fundraising effectiveness,</a:t>
            </a:r>
            <a:r>
              <a:rPr kumimoji="0" lang="en-US" sz="1400" b="0" i="0" u="none" strike="noStrike" kern="0" cap="none" spc="-300" normalizeH="0" baseline="0" noProof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</a:rPr>
              <a:t>learn best practices from peers, and implement proven strategies for</a:t>
            </a:r>
            <a:r>
              <a:rPr kumimoji="0" lang="en-US" sz="1400" b="0" i="0" u="none" strike="noStrike" kern="0" cap="none" spc="-300" normalizeH="0" baseline="0" noProof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</a:rPr>
              <a:t>performance improvement.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59F500F-1311-4FE7-A019-CDC342DF5DF5}"/>
              </a:ext>
            </a:extLst>
          </p:cNvPr>
          <p:cNvSpPr/>
          <p:nvPr/>
        </p:nvSpPr>
        <p:spPr>
          <a:xfrm>
            <a:off x="883183" y="4560151"/>
            <a:ext cx="2440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3BA3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Performance Analysis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63BA38"/>
              </a:solidFill>
              <a:effectLst/>
              <a:uLnTx/>
              <a:uFillTx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831C92-DDB2-4BD6-8BC0-16C7C5D00FBC}"/>
              </a:ext>
            </a:extLst>
          </p:cNvPr>
          <p:cNvSpPr/>
          <p:nvPr/>
        </p:nvSpPr>
        <p:spPr>
          <a:xfrm>
            <a:off x="626638" y="1925986"/>
            <a:ext cx="3054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Solutions to expand your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omni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-channel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 marketing communications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rgbClr val="3C3E3F"/>
                </a:solidFill>
                <a:effectLst/>
                <a:uLnTx/>
                <a:uFillTx/>
                <a:cs typeface="Calibri" panose="020F0502020204030204" pitchFamily="34" charset="0"/>
              </a:rPr>
              <a:t> through the use of strategic outreach – we help identify the individuals that will respond best through each outreach channel.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3C3E3F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6FB3641-E7F1-4191-9F30-1847A8DB2A42}"/>
              </a:ext>
            </a:extLst>
          </p:cNvPr>
          <p:cNvSpPr/>
          <p:nvPr/>
        </p:nvSpPr>
        <p:spPr>
          <a:xfrm>
            <a:off x="1129206" y="1407987"/>
            <a:ext cx="2049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3BA3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 Marketing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3BA38"/>
              </a:solidFill>
              <a:effectLst/>
              <a:uLnTx/>
              <a:uFillTx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66F9603-63EB-4319-B0AB-793B799B07E4}"/>
              </a:ext>
            </a:extLst>
          </p:cNvPr>
          <p:cNvSpPr/>
          <p:nvPr/>
        </p:nvSpPr>
        <p:spPr>
          <a:xfrm>
            <a:off x="248711" y="333655"/>
            <a:ext cx="764612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spc="-40" dirty="0">
                <a:solidFill>
                  <a:srgbClr val="6B6F71"/>
                </a:solidFill>
                <a:cs typeface="Arial" panose="020B0604020202020204" pitchFamily="34" charset="0"/>
              </a:rPr>
              <a:t>A total set of solutions:</a:t>
            </a:r>
            <a:endParaRPr lang="en-US" sz="4000" dirty="0">
              <a:solidFill>
                <a:srgbClr val="6B6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669117" y="1060492"/>
            <a:ext cx="3000783" cy="2887118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56278" y="2834760"/>
            <a:ext cx="3000783" cy="2887118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31989" y="1048615"/>
            <a:ext cx="3000783" cy="2887118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10343052"/>
              </p:ext>
            </p:extLst>
          </p:nvPr>
        </p:nvGraphicFramePr>
        <p:xfrm>
          <a:off x="3867449" y="2173337"/>
          <a:ext cx="1421020" cy="66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49832551"/>
              </p:ext>
            </p:extLst>
          </p:nvPr>
        </p:nvGraphicFramePr>
        <p:xfrm>
          <a:off x="5030534" y="4173322"/>
          <a:ext cx="1852273" cy="66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856357315"/>
              </p:ext>
            </p:extLst>
          </p:nvPr>
        </p:nvGraphicFramePr>
        <p:xfrm>
          <a:off x="6624874" y="2173337"/>
          <a:ext cx="1421020" cy="66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177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614" y="4168991"/>
            <a:ext cx="699890" cy="5065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72" y="3463466"/>
            <a:ext cx="668440" cy="496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33564" y="2640019"/>
            <a:ext cx="2289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870B8"/>
                </a:solidFill>
              </a:rPr>
              <a:t>A. Philanthropists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128197" y="4562737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36D7D"/>
                </a:solidFill>
              </a:rPr>
              <a:t>D. Enigmas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971" y="882516"/>
            <a:ext cx="11632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525A"/>
                </a:solidFill>
              </a:rPr>
              <a:t>Target Analytics Affluence extracts </a:t>
            </a:r>
            <a:r>
              <a:rPr lang="en-US" dirty="0">
                <a:solidFill>
                  <a:srgbClr val="FBB034"/>
                </a:solidFill>
              </a:rPr>
              <a:t>ACCURATE, ACTIONABLE </a:t>
            </a:r>
            <a:r>
              <a:rPr lang="en-US" dirty="0">
                <a:solidFill>
                  <a:srgbClr val="4D525A"/>
                </a:solidFill>
              </a:rPr>
              <a:t>wealth attribute data from across</a:t>
            </a:r>
          </a:p>
          <a:p>
            <a:r>
              <a:rPr lang="en-US" dirty="0">
                <a:solidFill>
                  <a:srgbClr val="4D525A"/>
                </a:solidFill>
              </a:rPr>
              <a:t>the US population and uses it to organize prospects into precise donor groups and segments.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96" y="2518663"/>
            <a:ext cx="687942" cy="687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96" y="3146788"/>
            <a:ext cx="687654" cy="685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868" y="3796803"/>
            <a:ext cx="681329" cy="680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407" y="4398233"/>
            <a:ext cx="667563" cy="6675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28197" y="3293768"/>
            <a:ext cx="1757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795"/>
                </a:solidFill>
              </a:rPr>
              <a:t>B. Humanitarians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14150" y="3949524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47521"/>
                </a:solidFill>
              </a:rPr>
              <a:t>C. Casual Donors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14150" y="5178024"/>
            <a:ext cx="2701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EF4044"/>
                </a:solidFill>
              </a:rPr>
              <a:t>E. The Masses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70851" y="1977303"/>
            <a:ext cx="404464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D525A"/>
                </a:solidFill>
              </a:rPr>
              <a:t>5 Donor Groups | 13 Segments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88139" y="2728960"/>
            <a:ext cx="106565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72BF44"/>
                </a:solidFill>
              </a:rPr>
              <a:t>Annual</a:t>
            </a:r>
          </a:p>
          <a:p>
            <a:pPr algn="r"/>
            <a:r>
              <a:rPr lang="en-US" sz="1600" dirty="0">
                <a:solidFill>
                  <a:srgbClr val="72BF44"/>
                </a:solidFill>
              </a:rPr>
              <a:t>Income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02440" y="3461543"/>
            <a:ext cx="93118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72BF44"/>
                </a:solidFill>
              </a:rPr>
              <a:t>Net Worth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1336" y="4257451"/>
            <a:ext cx="130537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72BF44"/>
                </a:solidFill>
              </a:rPr>
              <a:t>Investments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14063" y="4887843"/>
            <a:ext cx="143492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72BF44"/>
                </a:solidFill>
              </a:rPr>
              <a:t>Discretionary Spending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108" y="4995547"/>
            <a:ext cx="722907" cy="70350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63225" y="241532"/>
            <a:ext cx="119256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72BF44"/>
                </a:solidFill>
              </a:rPr>
              <a:t>Target Analytics Affluence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48714" y="1984032"/>
            <a:ext cx="374023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D525A"/>
                </a:solidFill>
              </a:rPr>
              <a:t>4 Wealth Attributes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300000">
            <a:off x="5557661" y="3402755"/>
            <a:ext cx="203200" cy="1041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100000">
            <a:off x="5554196" y="3773366"/>
            <a:ext cx="203200" cy="1041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00000">
            <a:off x="5457212" y="3967330"/>
            <a:ext cx="203200" cy="1041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100000">
            <a:off x="5464138" y="3194931"/>
            <a:ext cx="203200" cy="1041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574974" y="3596715"/>
            <a:ext cx="203200" cy="1041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23" y="2576868"/>
            <a:ext cx="1135309" cy="7132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5" y="4724580"/>
            <a:ext cx="1256213" cy="7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D6A53-7D7B-4DC1-8DA0-29DD7018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97" y="304800"/>
            <a:ext cx="10615735" cy="58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2" name="mask 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4" cy="6856213"/>
          </a:xfrm>
          <a:prstGeom prst="rect">
            <a:avLst/>
          </a:prstGeom>
        </p:spPr>
      </p:pic>
      <p:pic>
        <p:nvPicPr>
          <p:cNvPr id="1689" name="green mas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pic>
        <p:nvPicPr>
          <p:cNvPr id="1698" name="Picture 16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85000"/>
                </a:schemeClr>
              </a:gs>
              <a:gs pos="83000">
                <a:schemeClr val="bg1"/>
              </a:gs>
              <a:gs pos="3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</p:spPr>
      </p:pic>
      <p:sp>
        <p:nvSpPr>
          <p:cNvPr id="1694" name="Rectangle 1693"/>
          <p:cNvSpPr/>
          <p:nvPr/>
        </p:nvSpPr>
        <p:spPr>
          <a:xfrm>
            <a:off x="0" y="2217343"/>
            <a:ext cx="121888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687" name="Picture 168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8484" r="10576" b="30087"/>
          <a:stretch/>
        </p:blipFill>
        <p:spPr>
          <a:xfrm>
            <a:off x="4572000" y="3495574"/>
            <a:ext cx="3291840" cy="1371600"/>
          </a:xfrm>
          <a:prstGeom prst="rect">
            <a:avLst/>
          </a:prstGeom>
        </p:spPr>
      </p:pic>
      <p:cxnSp>
        <p:nvCxnSpPr>
          <p:cNvPr id="1702" name="Straight Connector 1701"/>
          <p:cNvCxnSpPr/>
          <p:nvPr/>
        </p:nvCxnSpPr>
        <p:spPr>
          <a:xfrm>
            <a:off x="3326011" y="3429000"/>
            <a:ext cx="5536802" cy="0"/>
          </a:xfrm>
          <a:prstGeom prst="line">
            <a:avLst/>
          </a:prstGeom>
          <a:noFill/>
          <a:ln w="14288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005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dient">
  <a:themeElements>
    <a:clrScheme name="Custom 9">
      <a:dk1>
        <a:srgbClr val="5CAC34"/>
      </a:dk1>
      <a:lt1>
        <a:srgbClr val="FFFFFF"/>
      </a:lt1>
      <a:dk2>
        <a:srgbClr val="6B6F71"/>
      </a:dk2>
      <a:lt2>
        <a:srgbClr val="FBB034"/>
      </a:lt2>
      <a:accent1>
        <a:srgbClr val="71BF44"/>
      </a:accent1>
      <a:accent2>
        <a:srgbClr val="1870B8"/>
      </a:accent2>
      <a:accent3>
        <a:srgbClr val="00B4F1"/>
      </a:accent3>
      <a:accent4>
        <a:srgbClr val="EF4044"/>
      </a:accent4>
      <a:accent5>
        <a:srgbClr val="E07521"/>
      </a:accent5>
      <a:accent6>
        <a:srgbClr val="936DAF"/>
      </a:accent6>
      <a:hlink>
        <a:srgbClr val="6CB644"/>
      </a:hlink>
      <a:folHlink>
        <a:srgbClr val="9071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spAutoFit/>
      </a:bodyPr>
      <a:lstStyle>
        <a:defPPr algn="ctr">
          <a:lnSpc>
            <a:spcPct val="90000"/>
          </a:lnSpc>
          <a:defRPr sz="2800" dirty="0" smtClean="0">
            <a:solidFill>
              <a:schemeClr val="bg1"/>
            </a:solidFill>
          </a:defRPr>
        </a:defPPr>
      </a:lstStyle>
    </a:spDef>
    <a:lnDef>
      <a:spPr>
        <a:noFill/>
        <a:ln w="14288" cap="flat">
          <a:solidFill>
            <a:schemeClr val="tx2"/>
          </a:solidFill>
          <a:prstDash val="solid"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uarte_2013">
      <a:dk1>
        <a:sysClr val="windowText" lastClr="000000"/>
      </a:dk1>
      <a:lt1>
        <a:sysClr val="window" lastClr="FFFFFF"/>
      </a:lt1>
      <a:dk2>
        <a:srgbClr val="AF3C19"/>
      </a:dk2>
      <a:lt2>
        <a:srgbClr val="EAE8DF"/>
      </a:lt2>
      <a:accent1>
        <a:srgbClr val="009EBA"/>
      </a:accent1>
      <a:accent2>
        <a:srgbClr val="A8C4C4"/>
      </a:accent2>
      <a:accent3>
        <a:srgbClr val="C4BDA3"/>
      </a:accent3>
      <a:accent4>
        <a:srgbClr val="8C8A7A"/>
      </a:accent4>
      <a:accent5>
        <a:srgbClr val="66523D"/>
      </a:accent5>
      <a:accent6>
        <a:srgbClr val="938D45"/>
      </a:accent6>
      <a:hlink>
        <a:srgbClr val="009EBA"/>
      </a:hlink>
      <a:folHlink>
        <a:srgbClr val="A8C4C4"/>
      </a:folHlink>
    </a:clrScheme>
    <a:fontScheme name="Duarte_2013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uarte_2013">
      <a:dk1>
        <a:sysClr val="windowText" lastClr="000000"/>
      </a:dk1>
      <a:lt1>
        <a:sysClr val="window" lastClr="FFFFFF"/>
      </a:lt1>
      <a:dk2>
        <a:srgbClr val="AF3C19"/>
      </a:dk2>
      <a:lt2>
        <a:srgbClr val="EAE8DF"/>
      </a:lt2>
      <a:accent1>
        <a:srgbClr val="009EBA"/>
      </a:accent1>
      <a:accent2>
        <a:srgbClr val="A8C4C4"/>
      </a:accent2>
      <a:accent3>
        <a:srgbClr val="C4BDA3"/>
      </a:accent3>
      <a:accent4>
        <a:srgbClr val="8C8A7A"/>
      </a:accent4>
      <a:accent5>
        <a:srgbClr val="66523D"/>
      </a:accent5>
      <a:accent6>
        <a:srgbClr val="938D45"/>
      </a:accent6>
      <a:hlink>
        <a:srgbClr val="009EBA"/>
      </a:hlink>
      <a:folHlink>
        <a:srgbClr val="A8C4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092D1CC7D8A4C83E7064F26DB7BEA" ma:contentTypeVersion="5" ma:contentTypeDescription="Create a new document." ma:contentTypeScope="" ma:versionID="1a5d61fc4cf175f92a1d37e5df384f61">
  <xsd:schema xmlns:xsd="http://www.w3.org/2001/XMLSchema" xmlns:xs="http://www.w3.org/2001/XMLSchema" xmlns:p="http://schemas.microsoft.com/office/2006/metadata/properties" xmlns:ns2="162ea85c-d2bc-40f3-8013-ba49bd9f21bb" targetNamespace="http://schemas.microsoft.com/office/2006/metadata/properties" ma:root="true" ma:fieldsID="264b73d854c0f7bc6b0e5697eb41ffd7" ns2:_="">
    <xsd:import namespace="162ea85c-d2bc-40f3-8013-ba49bd9f21bb"/>
    <xsd:element name="properties">
      <xsd:complexType>
        <xsd:sequence>
          <xsd:element name="documentManagement">
            <xsd:complexType>
              <xsd:all>
                <xsd:element ref="ns2:Vertical" minOccurs="0"/>
                <xsd:element ref="ns2:Collateral_x0020_Type" minOccurs="0"/>
                <xsd:element ref="ns2:Product_x0020_Line" minOccurs="0"/>
                <xsd:element ref="ns2:Product" minOccurs="0"/>
                <xsd:element ref="ns2:Archive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ea85c-d2bc-40f3-8013-ba49bd9f21bb" elementFormDefault="qualified">
    <xsd:import namespace="http://schemas.microsoft.com/office/2006/documentManagement/types"/>
    <xsd:import namespace="http://schemas.microsoft.com/office/infopath/2007/PartnerControls"/>
    <xsd:element name="Vertical" ma:index="8" nillable="true" ma:displayName="Vertical" ma:format="Dropdown" ma:internalName="Vertical">
      <xsd:simpleType>
        <xsd:restriction base="dms:Choice">
          <xsd:enumeration value="Higher Ed"/>
          <xsd:enumeration value="Cause &amp; Cure"/>
          <xsd:enumeration value="Healthcare"/>
          <xsd:enumeration value="Corp &amp; Foundation"/>
          <xsd:enumeration value="K-12"/>
          <xsd:enumeration value="ARCU"/>
          <xsd:enumeration value="Religious"/>
          <xsd:enumeration value="Small College"/>
        </xsd:restriction>
      </xsd:simpleType>
    </xsd:element>
    <xsd:element name="Collateral_x0020_Type" ma:index="9" nillable="true" ma:displayName="Collateral Type" ma:format="Dropdown" ma:internalName="Collateral_x0020_Type">
      <xsd:simpleType>
        <xsd:restriction base="dms:Choice">
          <xsd:enumeration value="Brochure"/>
          <xsd:enumeration value="Customer Story"/>
          <xsd:enumeration value="Data Sheet"/>
          <xsd:enumeration value="Presentation"/>
          <xsd:enumeration value="Training"/>
          <xsd:enumeration value="White Paper"/>
        </xsd:restriction>
      </xsd:simpleType>
    </xsd:element>
    <xsd:element name="Product_x0020_Line" ma:index="10" nillable="true" ma:displayName="Product Line" ma:default="Data Enrichment Services" ma:format="Dropdown" ma:internalName="Product_x0020_Line">
      <xsd:simpleType>
        <xsd:restriction base="dms:Choice">
          <xsd:enumeration value="General"/>
          <xsd:enumeration value="Data Enrichment Services"/>
          <xsd:enumeration value="Direct Marketing"/>
          <xsd:enumeration value="donorCentrics"/>
          <xsd:enumeration value="High Touch"/>
          <xsd:enumeration value="Integrated Analytics"/>
        </xsd:restriction>
      </xsd:simpleType>
    </xsd:element>
    <xsd:element name="Product" ma:index="11" nillable="true" ma:displayName="Sales Kit" ma:format="Dropdown" ma:internalName="Product">
      <xsd:simpleType>
        <xsd:union memberTypes="dms:Text">
          <xsd:simpleType>
            <xsd:restriction base="dms:Choice">
              <xsd:enumeration value="Acquisition Lists"/>
              <xsd:enumeration value="Alumni Activation Bundle"/>
              <xsd:enumeration value="Alumni Engagement Model"/>
              <xsd:enumeration value="Connection360"/>
            </xsd:restriction>
          </xsd:simpleType>
        </xsd:union>
      </xsd:simpleType>
    </xsd:element>
    <xsd:element name="Archive_x003f_" ma:index="12" nillable="true" ma:displayName="Archive?" ma:default="No" ma:format="Dropdown" ma:internalName="Archive_x003f_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Ite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_x0020_Line xmlns="162ea85c-d2bc-40f3-8013-ba49bd9f21bb">High Touch</Product_x0020_Line>
    <Vertical xmlns="162ea85c-d2bc-40f3-8013-ba49bd9f21bb" xsi:nil="true"/>
    <Collateral_x0020_Type xmlns="162ea85c-d2bc-40f3-8013-ba49bd9f21bb">Presentation</Collateral_x0020_Type>
    <Archive_x003f_ xmlns="162ea85c-d2bc-40f3-8013-ba49bd9f21bb">No</Archive_x003f_>
    <Product xmlns="162ea85c-d2bc-40f3-8013-ba49bd9f21bb">TA Affluence</Product>
  </documentManagement>
</p:properties>
</file>

<file path=customXml/itemProps1.xml><?xml version="1.0" encoding="utf-8"?>
<ds:datastoreItem xmlns:ds="http://schemas.openxmlformats.org/officeDocument/2006/customXml" ds:itemID="{26B4498F-338A-439C-A848-8569AE87AE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E63DD8-1FE9-4889-8F0E-0370F808D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2ea85c-d2bc-40f3-8013-ba49bd9f2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8608DB-C62B-4CE1-820A-1BA612B42C6C}">
  <ds:schemaRefs>
    <ds:schemaRef ds:uri="http://purl.org/dc/dcmitype/"/>
    <ds:schemaRef ds:uri="http://schemas.microsoft.com/office/infopath/2007/PartnerControls"/>
    <ds:schemaRef ds:uri="162ea85c-d2bc-40f3-8013-ba49bd9f21bb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17259</TotalTime>
  <Words>200</Words>
  <Application>Microsoft Office PowerPoint</Application>
  <PresentationFormat>Custom</PresentationFormat>
  <Paragraphs>37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Franklin Gothic Book</vt:lpstr>
      <vt:lpstr>HelveticaNeueLT Std Med Cn</vt:lpstr>
      <vt:lpstr>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 Inc.</dc:creator>
  <cp:lastModifiedBy>Chanler Cox</cp:lastModifiedBy>
  <cp:revision>2031</cp:revision>
  <cp:lastPrinted>2016-04-07T22:09:11Z</cp:lastPrinted>
  <dcterms:created xsi:type="dcterms:W3CDTF">2013-07-10T17:36:12Z</dcterms:created>
  <dcterms:modified xsi:type="dcterms:W3CDTF">2018-11-09T16:14:00Z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0x010100FF5092D1CC7D8A4C83E7064F26DB7BEA</vt:lpwstr>
  </property>
</Properties>
</file>